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Times New Roman" charset="1" panose="02030502070405020303"/>
      <p:regular r:id="rId18"/>
    </p:embeddedFont>
    <p:embeddedFont>
      <p:font typeface="Times New Roman Bold" charset="1" panose="02030802070405020303"/>
      <p:regular r:id="rId19"/>
    </p:embeddedFont>
    <p:embeddedFont>
      <p:font typeface="Times New Roman Italics" charset="1" panose="02030502070405090303"/>
      <p:regular r:id="rId20"/>
    </p:embeddedFont>
    <p:embeddedFont>
      <p:font typeface="Times New Roman Bold Italics" charset="1" panose="02030802070405090303"/>
      <p:regular r:id="rId21"/>
    </p:embeddedFont>
    <p:embeddedFont>
      <p:font typeface="Times New Roman Medium" charset="1" panose="02030502070405020303"/>
      <p:regular r:id="rId22"/>
    </p:embeddedFont>
    <p:embeddedFont>
      <p:font typeface="Times New Roman Medium Italics" charset="1" panose="02030502070405090303"/>
      <p:regular r:id="rId23"/>
    </p:embeddedFont>
    <p:embeddedFont>
      <p:font typeface="Times New Roman Semi-Bold" charset="1" panose="02030702070405020303"/>
      <p:regular r:id="rId24"/>
    </p:embeddedFont>
    <p:embeddedFont>
      <p:font typeface="Times New Roman Semi-Bold Italics" charset="1" panose="02030702070405090303"/>
      <p:regular r:id="rId25"/>
    </p:embeddedFont>
    <p:embeddedFont>
      <p:font typeface="Times New Roman Ultra-Bold" charset="1" panose="02030902070405020303"/>
      <p:regular r:id="rId26"/>
    </p:embeddedFont>
    <p:embeddedFont>
      <p:font typeface="Public Sans" charset="1" panose="00000000000000000000"/>
      <p:regular r:id="rId27"/>
    </p:embeddedFont>
    <p:embeddedFont>
      <p:font typeface="Public Sans Bold" charset="1" panose="00000000000000000000"/>
      <p:regular r:id="rId28"/>
    </p:embeddedFont>
    <p:embeddedFont>
      <p:font typeface="Public Sans Italics" charset="1" panose="00000000000000000000"/>
      <p:regular r:id="rId29"/>
    </p:embeddedFont>
    <p:embeddedFont>
      <p:font typeface="Public Sans Bold Italics" charset="1" panose="00000000000000000000"/>
      <p:regular r:id="rId30"/>
    </p:embeddedFont>
    <p:embeddedFont>
      <p:font typeface="Public Sans Thin" charset="1" panose="00000000000000000000"/>
      <p:regular r:id="rId31"/>
    </p:embeddedFont>
    <p:embeddedFont>
      <p:font typeface="Public Sans Thin Italics" charset="1" panose="00000000000000000000"/>
      <p:regular r:id="rId32"/>
    </p:embeddedFont>
    <p:embeddedFont>
      <p:font typeface="Public Sans Medium" charset="1" panose="00000000000000000000"/>
      <p:regular r:id="rId33"/>
    </p:embeddedFont>
    <p:embeddedFont>
      <p:font typeface="Public Sans Medium Italics" charset="1" panose="00000000000000000000"/>
      <p:regular r:id="rId34"/>
    </p:embeddedFont>
    <p:embeddedFont>
      <p:font typeface="Public Sans Heavy" charset="1" panose="00000000000000000000"/>
      <p:regular r:id="rId35"/>
    </p:embeddedFont>
    <p:embeddedFont>
      <p:font typeface="Public Sans Heavy Italics" charset="1" panose="00000000000000000000"/>
      <p:regular r:id="rId36"/>
    </p:embeddedFont>
    <p:embeddedFont>
      <p:font typeface="Canva Sans" charset="1" panose="020B0503030501040103"/>
      <p:regular r:id="rId37"/>
    </p:embeddedFont>
    <p:embeddedFont>
      <p:font typeface="Canva Sans Bold" charset="1" panose="020B0803030501040103"/>
      <p:regular r:id="rId38"/>
    </p:embeddedFont>
    <p:embeddedFont>
      <p:font typeface="Canva Sans Italics" charset="1" panose="020B0503030501040103"/>
      <p:regular r:id="rId39"/>
    </p:embeddedFont>
    <p:embeddedFont>
      <p:font typeface="Canva Sans Bold Italics" charset="1" panose="020B0803030501040103"/>
      <p:regular r:id="rId40"/>
    </p:embeddedFont>
    <p:embeddedFont>
      <p:font typeface="Canva Sans Medium" charset="1" panose="020B0603030501040103"/>
      <p:regular r:id="rId41"/>
    </p:embeddedFont>
    <p:embeddedFont>
      <p:font typeface="Canva Sans Medium Italics" charset="1" panose="020B0603030501040103"/>
      <p:regular r:id="rId42"/>
    </p:embeddedFont>
    <p:embeddedFont>
      <p:font typeface="Quicksand" charset="1" panose="00000500000000000000"/>
      <p:regular r:id="rId43"/>
    </p:embeddedFont>
    <p:embeddedFont>
      <p:font typeface="Quicksand Bold" charset="1" panose="00000800000000000000"/>
      <p:regular r:id="rId44"/>
    </p:embeddedFont>
    <p:embeddedFont>
      <p:font typeface="Quicksand Light" charset="1" panose="00000400000000000000"/>
      <p:regular r:id="rId45"/>
    </p:embeddedFont>
    <p:embeddedFont>
      <p:font typeface="Quicksand Medium" charset="1" panose="000006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drive.google.com/file/d/1ffircXW-hlwy_SPQyqlt8Ghep2GF9Jgc/view?usp=shar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drive.google.com/file/d/1ffircXW-hlwy_SPQyqlt8Ghep2GF9Jgc/view?usp=sharing"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drive.google.com/file/d/1qcCqOz0Syl479dEzqbhg5C9ctlzJjfje/view?usp=sharing"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gif"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0372" y="0"/>
            <a:ext cx="2419845" cy="2039985"/>
          </a:xfrm>
          <a:custGeom>
            <a:avLst/>
            <a:gdLst/>
            <a:ahLst/>
            <a:cxnLst/>
            <a:rect r="r" b="b" t="t" l="l"/>
            <a:pathLst>
              <a:path h="2039985" w="2419845">
                <a:moveTo>
                  <a:pt x="0" y="0"/>
                </a:moveTo>
                <a:lnTo>
                  <a:pt x="2419844" y="0"/>
                </a:lnTo>
                <a:lnTo>
                  <a:pt x="2419844" y="2039985"/>
                </a:lnTo>
                <a:lnTo>
                  <a:pt x="0" y="2039985"/>
                </a:lnTo>
                <a:lnTo>
                  <a:pt x="0" y="0"/>
                </a:lnTo>
                <a:close/>
              </a:path>
            </a:pathLst>
          </a:custGeom>
          <a:blipFill>
            <a:blip r:embed="rId2"/>
            <a:stretch>
              <a:fillRect l="0" t="0" r="0" b="0"/>
            </a:stretch>
          </a:blipFill>
        </p:spPr>
      </p:sp>
      <p:sp>
        <p:nvSpPr>
          <p:cNvPr name="Freeform 3" id="3"/>
          <p:cNvSpPr/>
          <p:nvPr/>
        </p:nvSpPr>
        <p:spPr>
          <a:xfrm flipH="false" flipV="false" rot="0">
            <a:off x="16080803" y="0"/>
            <a:ext cx="2207197" cy="2039985"/>
          </a:xfrm>
          <a:custGeom>
            <a:avLst/>
            <a:gdLst/>
            <a:ahLst/>
            <a:cxnLst/>
            <a:rect r="r" b="b" t="t" l="l"/>
            <a:pathLst>
              <a:path h="2039985" w="2207197">
                <a:moveTo>
                  <a:pt x="0" y="0"/>
                </a:moveTo>
                <a:lnTo>
                  <a:pt x="2207197" y="0"/>
                </a:lnTo>
                <a:lnTo>
                  <a:pt x="2207197" y="2039985"/>
                </a:lnTo>
                <a:lnTo>
                  <a:pt x="0" y="2039985"/>
                </a:lnTo>
                <a:lnTo>
                  <a:pt x="0" y="0"/>
                </a:lnTo>
                <a:close/>
              </a:path>
            </a:pathLst>
          </a:custGeom>
          <a:blipFill>
            <a:blip r:embed="rId3"/>
            <a:stretch>
              <a:fillRect l="0" t="0" r="0" b="0"/>
            </a:stretch>
          </a:blipFill>
        </p:spPr>
      </p:sp>
      <p:sp>
        <p:nvSpPr>
          <p:cNvPr name="TextBox 4" id="4"/>
          <p:cNvSpPr txBox="true"/>
          <p:nvPr/>
        </p:nvSpPr>
        <p:spPr>
          <a:xfrm rot="0">
            <a:off x="2649704" y="102997"/>
            <a:ext cx="13192561" cy="1813306"/>
          </a:xfrm>
          <a:prstGeom prst="rect">
            <a:avLst/>
          </a:prstGeom>
        </p:spPr>
        <p:txBody>
          <a:bodyPr anchor="t" rtlCol="false" tIns="0" lIns="0" bIns="0" rIns="0">
            <a:spAutoFit/>
          </a:bodyPr>
          <a:lstStyle/>
          <a:p>
            <a:pPr algn="ctr">
              <a:lnSpc>
                <a:spcPts val="4703"/>
              </a:lnSpc>
              <a:spcBef>
                <a:spcPct val="0"/>
              </a:spcBef>
            </a:pPr>
            <a:r>
              <a:rPr lang="en-US" sz="4199" u="sng">
                <a:solidFill>
                  <a:srgbClr val="FFFFFF"/>
                </a:solidFill>
                <a:latin typeface="Times New Roman Bold"/>
              </a:rPr>
              <a:t> KIET GROUP OF INSTITUTIONS, GHAZIABAD </a:t>
            </a:r>
          </a:p>
          <a:p>
            <a:pPr algn="ctr">
              <a:lnSpc>
                <a:spcPts val="4479"/>
              </a:lnSpc>
              <a:spcBef>
                <a:spcPct val="0"/>
              </a:spcBef>
            </a:pPr>
            <a:r>
              <a:rPr lang="en-US" sz="3999">
                <a:solidFill>
                  <a:srgbClr val="FFFFFF"/>
                </a:solidFill>
                <a:latin typeface="Times New Roman Bold"/>
              </a:rPr>
              <a:t>(AN ISO – 9001: 2008 CERTIFIED &amp; ‘A+’ GRADE ACCREDITED INSTITUTION BY NAAC)</a:t>
            </a:r>
          </a:p>
        </p:txBody>
      </p:sp>
      <p:sp>
        <p:nvSpPr>
          <p:cNvPr name="TextBox 5" id="5"/>
          <p:cNvSpPr txBox="true"/>
          <p:nvPr/>
        </p:nvSpPr>
        <p:spPr>
          <a:xfrm rot="0">
            <a:off x="1187358" y="2283413"/>
            <a:ext cx="16117252" cy="4351911"/>
          </a:xfrm>
          <a:prstGeom prst="rect">
            <a:avLst/>
          </a:prstGeom>
        </p:spPr>
        <p:txBody>
          <a:bodyPr anchor="t" rtlCol="false" tIns="0" lIns="0" bIns="0" rIns="0">
            <a:spAutoFit/>
          </a:bodyPr>
          <a:lstStyle/>
          <a:p>
            <a:pPr algn="ctr">
              <a:lnSpc>
                <a:spcPts val="8288"/>
              </a:lnSpc>
              <a:spcBef>
                <a:spcPct val="0"/>
              </a:spcBef>
            </a:pPr>
            <a:r>
              <a:rPr lang="en-US" sz="7400">
                <a:solidFill>
                  <a:srgbClr val="FFFFFF"/>
                </a:solidFill>
                <a:latin typeface="Times New Roman Bold"/>
              </a:rPr>
              <a:t>PROJECT PRESENTATION </a:t>
            </a:r>
          </a:p>
          <a:p>
            <a:pPr algn="ctr">
              <a:lnSpc>
                <a:spcPts val="8288"/>
              </a:lnSpc>
              <a:spcBef>
                <a:spcPct val="0"/>
              </a:spcBef>
            </a:pPr>
          </a:p>
          <a:p>
            <a:pPr algn="ctr">
              <a:lnSpc>
                <a:spcPts val="8288"/>
              </a:lnSpc>
              <a:spcBef>
                <a:spcPct val="0"/>
              </a:spcBef>
            </a:pPr>
            <a:r>
              <a:rPr lang="en-US" sz="7400">
                <a:solidFill>
                  <a:srgbClr val="FFFFFF"/>
                </a:solidFill>
                <a:latin typeface="Times New Roman Bold"/>
              </a:rPr>
              <a:t>PROJECT-ID: PCS 24 46</a:t>
            </a:r>
          </a:p>
          <a:p>
            <a:pPr algn="ctr">
              <a:lnSpc>
                <a:spcPts val="8288"/>
              </a:lnSpc>
              <a:spcBef>
                <a:spcPct val="0"/>
              </a:spcBef>
            </a:pPr>
            <a:r>
              <a:rPr lang="en-US" sz="7400">
                <a:solidFill>
                  <a:srgbClr val="FFFFFF"/>
                </a:solidFill>
                <a:latin typeface="Times New Roman Bold"/>
              </a:rPr>
              <a:t>“NOSQL TO RDBMS CONVERTER”</a:t>
            </a:r>
          </a:p>
        </p:txBody>
      </p:sp>
      <p:sp>
        <p:nvSpPr>
          <p:cNvPr name="TextBox 6" id="6"/>
          <p:cNvSpPr txBox="true"/>
          <p:nvPr/>
        </p:nvSpPr>
        <p:spPr>
          <a:xfrm rot="0">
            <a:off x="12184474" y="7503668"/>
            <a:ext cx="6103526" cy="1027057"/>
          </a:xfrm>
          <a:prstGeom prst="rect">
            <a:avLst/>
          </a:prstGeom>
        </p:spPr>
        <p:txBody>
          <a:bodyPr anchor="t" rtlCol="false" tIns="0" lIns="0" bIns="0" rIns="0">
            <a:spAutoFit/>
          </a:bodyPr>
          <a:lstStyle/>
          <a:p>
            <a:pPr algn="ctr">
              <a:lnSpc>
                <a:spcPts val="4018"/>
              </a:lnSpc>
              <a:spcBef>
                <a:spcPct val="0"/>
              </a:spcBef>
            </a:pPr>
            <a:r>
              <a:rPr lang="en-US" sz="3588">
                <a:solidFill>
                  <a:srgbClr val="FFFFFF"/>
                </a:solidFill>
                <a:latin typeface="Quicksand Bold"/>
              </a:rPr>
              <a:t>GUIDE NAME: </a:t>
            </a:r>
          </a:p>
          <a:p>
            <a:pPr algn="just">
              <a:lnSpc>
                <a:spcPts val="4018"/>
              </a:lnSpc>
              <a:spcBef>
                <a:spcPct val="0"/>
              </a:spcBef>
            </a:pPr>
            <a:r>
              <a:rPr lang="en-US" sz="3588">
                <a:solidFill>
                  <a:srgbClr val="FFFFFF"/>
                </a:solidFill>
                <a:latin typeface="Quicksand Bold"/>
              </a:rPr>
              <a:t>PROF</a:t>
            </a:r>
            <a:r>
              <a:rPr lang="en-US" sz="3588">
                <a:solidFill>
                  <a:srgbClr val="FFFFFF"/>
                </a:solidFill>
                <a:latin typeface="Quicksand Bold"/>
              </a:rPr>
              <a:t>. ABHISHEK GOYAL</a:t>
            </a:r>
          </a:p>
        </p:txBody>
      </p:sp>
      <p:sp>
        <p:nvSpPr>
          <p:cNvPr name="TextBox 7" id="7"/>
          <p:cNvSpPr txBox="true"/>
          <p:nvPr/>
        </p:nvSpPr>
        <p:spPr>
          <a:xfrm rot="0">
            <a:off x="10372" y="7513193"/>
            <a:ext cx="12174102" cy="2773807"/>
          </a:xfrm>
          <a:prstGeom prst="rect">
            <a:avLst/>
          </a:prstGeom>
        </p:spPr>
        <p:txBody>
          <a:bodyPr anchor="t" rtlCol="false" tIns="0" lIns="0" bIns="0" rIns="0">
            <a:spAutoFit/>
          </a:bodyPr>
          <a:lstStyle/>
          <a:p>
            <a:pPr algn="just">
              <a:lnSpc>
                <a:spcPts val="4424"/>
              </a:lnSpc>
              <a:spcBef>
                <a:spcPct val="0"/>
              </a:spcBef>
            </a:pPr>
            <a:r>
              <a:rPr lang="en-US" sz="3950">
                <a:solidFill>
                  <a:srgbClr val="FFFFFF"/>
                </a:solidFill>
                <a:latin typeface="Quicksand Bold"/>
              </a:rPr>
              <a:t>PROJECT MEMBERS:</a:t>
            </a:r>
          </a:p>
          <a:p>
            <a:pPr algn="just">
              <a:lnSpc>
                <a:spcPts val="4424"/>
              </a:lnSpc>
              <a:spcBef>
                <a:spcPct val="0"/>
              </a:spcBef>
            </a:pPr>
            <a:r>
              <a:rPr lang="en-US" sz="3950">
                <a:solidFill>
                  <a:srgbClr val="FFFFFF"/>
                </a:solidFill>
                <a:latin typeface="Quicksand Bold"/>
              </a:rPr>
              <a:t> 1. VAGEESHA RAI (2000290120181)-8C </a:t>
            </a:r>
          </a:p>
          <a:p>
            <a:pPr algn="just">
              <a:lnSpc>
                <a:spcPts val="4424"/>
              </a:lnSpc>
              <a:spcBef>
                <a:spcPct val="0"/>
              </a:spcBef>
            </a:pPr>
            <a:r>
              <a:rPr lang="en-US" sz="3950">
                <a:solidFill>
                  <a:srgbClr val="FFFFFF"/>
                </a:solidFill>
                <a:latin typeface="Quicksand Bold"/>
              </a:rPr>
              <a:t> 2. VIKAS KUMAR VERMA (2000290120189)-8C</a:t>
            </a:r>
          </a:p>
          <a:p>
            <a:pPr algn="just">
              <a:lnSpc>
                <a:spcPts val="4424"/>
              </a:lnSpc>
              <a:spcBef>
                <a:spcPct val="0"/>
              </a:spcBef>
            </a:pPr>
            <a:r>
              <a:rPr lang="en-US" sz="3950">
                <a:solidFill>
                  <a:srgbClr val="FFFFFF"/>
                </a:solidFill>
                <a:latin typeface="Quicksand Bold"/>
              </a:rPr>
              <a:t> 3. SAUMYA SINGH (2000290120138) - 8C</a:t>
            </a:r>
          </a:p>
          <a:p>
            <a:pPr algn="just">
              <a:lnSpc>
                <a:spcPts val="4424"/>
              </a:lnSpc>
              <a:spcBef>
                <a:spcPct val="0"/>
              </a:spcBef>
            </a:pPr>
            <a:r>
              <a:rPr lang="en-US" sz="3950">
                <a:solidFill>
                  <a:srgbClr val="FFFFFF"/>
                </a:solidFill>
                <a:latin typeface="Quicksand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7831" y="1894863"/>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3533" y="741002"/>
            <a:ext cx="6546041" cy="1009650"/>
          </a:xfrm>
          <a:prstGeom prst="rect">
            <a:avLst/>
          </a:prstGeom>
        </p:spPr>
        <p:txBody>
          <a:bodyPr anchor="t" rtlCol="false" tIns="0" lIns="0" bIns="0" rIns="0">
            <a:spAutoFit/>
          </a:bodyPr>
          <a:lstStyle/>
          <a:p>
            <a:pPr>
              <a:lnSpc>
                <a:spcPts val="7920"/>
              </a:lnSpc>
              <a:spcBef>
                <a:spcPct val="0"/>
              </a:spcBef>
            </a:pPr>
            <a:r>
              <a:rPr lang="en-US" sz="6600">
                <a:solidFill>
                  <a:srgbClr val="FFFFFF"/>
                </a:solidFill>
                <a:latin typeface="Roboto Bold"/>
              </a:rPr>
              <a:t>Research Paper :</a:t>
            </a:r>
          </a:p>
        </p:txBody>
      </p:sp>
      <p:sp>
        <p:nvSpPr>
          <p:cNvPr name="TextBox 6" id="6"/>
          <p:cNvSpPr txBox="true"/>
          <p:nvPr/>
        </p:nvSpPr>
        <p:spPr>
          <a:xfrm rot="0">
            <a:off x="323533" y="2350184"/>
            <a:ext cx="17427963" cy="6898800"/>
          </a:xfrm>
          <a:prstGeom prst="rect">
            <a:avLst/>
          </a:prstGeom>
        </p:spPr>
        <p:txBody>
          <a:bodyPr anchor="t" rtlCol="false" tIns="0" lIns="0" bIns="0" rIns="0">
            <a:spAutoFit/>
          </a:bodyPr>
          <a:lstStyle/>
          <a:p>
            <a:pPr>
              <a:lnSpc>
                <a:spcPts val="6027"/>
              </a:lnSpc>
            </a:pPr>
            <a:r>
              <a:rPr lang="en-US" sz="5022" u="sng">
                <a:solidFill>
                  <a:srgbClr val="FFFFFF"/>
                </a:solidFill>
                <a:latin typeface="Roboto Bold"/>
              </a:rPr>
              <a:t>Status</a:t>
            </a:r>
            <a:r>
              <a:rPr lang="en-US" sz="5022">
                <a:solidFill>
                  <a:srgbClr val="FFFFFF"/>
                </a:solidFill>
                <a:latin typeface="Roboto"/>
              </a:rPr>
              <a:t> 1:</a:t>
            </a:r>
            <a:r>
              <a:rPr lang="en-US" sz="5022">
                <a:solidFill>
                  <a:srgbClr val="FFFFFF"/>
                </a:solidFill>
                <a:latin typeface="Roboto Bold"/>
              </a:rPr>
              <a:t> Rejected</a:t>
            </a:r>
          </a:p>
          <a:p>
            <a:pPr>
              <a:lnSpc>
                <a:spcPts val="6027"/>
              </a:lnSpc>
            </a:pPr>
          </a:p>
          <a:p>
            <a:pPr>
              <a:lnSpc>
                <a:spcPts val="6027"/>
              </a:lnSpc>
            </a:pPr>
            <a:r>
              <a:rPr lang="en-US" sz="5022" u="sng">
                <a:solidFill>
                  <a:srgbClr val="FFFFFF"/>
                </a:solidFill>
                <a:latin typeface="Roboto Bold"/>
              </a:rPr>
              <a:t>Link</a:t>
            </a:r>
            <a:r>
              <a:rPr lang="en-US" sz="5022">
                <a:solidFill>
                  <a:srgbClr val="FFFFFF"/>
                </a:solidFill>
                <a:latin typeface="Roboto Bold"/>
              </a:rPr>
              <a:t> :</a:t>
            </a:r>
            <a:r>
              <a:rPr lang="en-US" sz="5022" u="sng">
                <a:solidFill>
                  <a:srgbClr val="FFFFFF"/>
                </a:solidFill>
                <a:latin typeface="Roboto"/>
                <a:hlinkClick r:id="rId6" tooltip="https://drive.google.com/file/d/1ffircXW-hlwy_SPQyqlt8Ghep2GF9Jgc/view?usp=sharing"/>
              </a:rPr>
              <a:t> https://drive.google.com/file/d/1ffircXW-hlwy_SPQyqlt8Ghep2GF9Jgc/view?usp=sharing </a:t>
            </a:r>
          </a:p>
          <a:p>
            <a:pPr>
              <a:lnSpc>
                <a:spcPts val="6027"/>
              </a:lnSpc>
            </a:pPr>
          </a:p>
          <a:p>
            <a:pPr>
              <a:lnSpc>
                <a:spcPts val="6027"/>
              </a:lnSpc>
            </a:pPr>
            <a:r>
              <a:rPr lang="en-US" sz="5022">
                <a:solidFill>
                  <a:srgbClr val="FFFFFF"/>
                </a:solidFill>
                <a:latin typeface="Roboto"/>
              </a:rPr>
              <a:t>Submitted in “Confluence 2024 Amity university”.</a:t>
            </a:r>
          </a:p>
          <a:p>
            <a:pPr>
              <a:lnSpc>
                <a:spcPts val="6027"/>
              </a:lnSpc>
            </a:pPr>
          </a:p>
          <a:p>
            <a:pPr>
              <a:lnSpc>
                <a:spcPts val="6027"/>
              </a:lnSpc>
            </a:pPr>
            <a:r>
              <a:rPr lang="en-US" sz="5022">
                <a:solidFill>
                  <a:srgbClr val="FFFFFF"/>
                </a:solidFill>
                <a:latin typeface="Roboto"/>
              </a:rPr>
              <a:t>Paper I’d : 629</a:t>
            </a:r>
          </a:p>
          <a:p>
            <a:pPr>
              <a:lnSpc>
                <a:spcPts val="602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7831" y="1694838"/>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3533" y="540977"/>
            <a:ext cx="6546041" cy="1009650"/>
          </a:xfrm>
          <a:prstGeom prst="rect">
            <a:avLst/>
          </a:prstGeom>
        </p:spPr>
        <p:txBody>
          <a:bodyPr anchor="t" rtlCol="false" tIns="0" lIns="0" bIns="0" rIns="0">
            <a:spAutoFit/>
          </a:bodyPr>
          <a:lstStyle/>
          <a:p>
            <a:pPr>
              <a:lnSpc>
                <a:spcPts val="7920"/>
              </a:lnSpc>
              <a:spcBef>
                <a:spcPct val="0"/>
              </a:spcBef>
            </a:pPr>
            <a:r>
              <a:rPr lang="en-US" sz="6600">
                <a:solidFill>
                  <a:srgbClr val="FFFFFF"/>
                </a:solidFill>
                <a:latin typeface="Roboto Bold"/>
              </a:rPr>
              <a:t>Research Paper :</a:t>
            </a:r>
          </a:p>
        </p:txBody>
      </p:sp>
      <p:sp>
        <p:nvSpPr>
          <p:cNvPr name="TextBox 6" id="6"/>
          <p:cNvSpPr txBox="true"/>
          <p:nvPr/>
        </p:nvSpPr>
        <p:spPr>
          <a:xfrm rot="0">
            <a:off x="323533" y="2200211"/>
            <a:ext cx="17427963" cy="6898800"/>
          </a:xfrm>
          <a:prstGeom prst="rect">
            <a:avLst/>
          </a:prstGeom>
        </p:spPr>
        <p:txBody>
          <a:bodyPr anchor="t" rtlCol="false" tIns="0" lIns="0" bIns="0" rIns="0">
            <a:spAutoFit/>
          </a:bodyPr>
          <a:lstStyle/>
          <a:p>
            <a:pPr>
              <a:lnSpc>
                <a:spcPts val="6027"/>
              </a:lnSpc>
            </a:pPr>
            <a:r>
              <a:rPr lang="en-US" sz="5022" u="sng">
                <a:solidFill>
                  <a:srgbClr val="FFFFFF"/>
                </a:solidFill>
                <a:latin typeface="Roboto Bold"/>
              </a:rPr>
              <a:t>Status</a:t>
            </a:r>
            <a:r>
              <a:rPr lang="en-US" sz="5022">
                <a:solidFill>
                  <a:srgbClr val="FFFFFF"/>
                </a:solidFill>
                <a:latin typeface="Roboto"/>
              </a:rPr>
              <a:t> 2:</a:t>
            </a:r>
            <a:r>
              <a:rPr lang="en-US" sz="5022">
                <a:solidFill>
                  <a:srgbClr val="FFFFFF"/>
                </a:solidFill>
                <a:latin typeface="Roboto Bold"/>
              </a:rPr>
              <a:t> SUBMITTED</a:t>
            </a:r>
          </a:p>
          <a:p>
            <a:pPr>
              <a:lnSpc>
                <a:spcPts val="6027"/>
              </a:lnSpc>
            </a:pPr>
          </a:p>
          <a:p>
            <a:pPr>
              <a:lnSpc>
                <a:spcPts val="6027"/>
              </a:lnSpc>
            </a:pPr>
            <a:r>
              <a:rPr lang="en-US" sz="5022" u="sng">
                <a:solidFill>
                  <a:srgbClr val="FFFFFF"/>
                </a:solidFill>
                <a:latin typeface="Roboto Bold"/>
              </a:rPr>
              <a:t>Link</a:t>
            </a:r>
            <a:r>
              <a:rPr lang="en-US" sz="5022">
                <a:solidFill>
                  <a:srgbClr val="FFFFFF"/>
                </a:solidFill>
                <a:latin typeface="Roboto Bold"/>
              </a:rPr>
              <a:t> :</a:t>
            </a:r>
            <a:r>
              <a:rPr lang="en-US" sz="5022" u="sng">
                <a:solidFill>
                  <a:srgbClr val="FFFFFF"/>
                </a:solidFill>
                <a:latin typeface="Roboto"/>
                <a:hlinkClick r:id="rId6" tooltip="https://drive.google.com/file/d/1ffircXW-hlwy_SPQyqlt8Ghep2GF9Jgc/view?usp=sharing"/>
              </a:rPr>
              <a:t> https://drive.google.com/file/d/1ffircXW-hlwy_SPQyqlt8Ghep2GF9Jgc/view?usp=sharing </a:t>
            </a:r>
          </a:p>
          <a:p>
            <a:pPr>
              <a:lnSpc>
                <a:spcPts val="6027"/>
              </a:lnSpc>
            </a:pPr>
          </a:p>
          <a:p>
            <a:pPr>
              <a:lnSpc>
                <a:spcPts val="6027"/>
              </a:lnSpc>
            </a:pPr>
            <a:r>
              <a:rPr lang="en-US" sz="5022">
                <a:solidFill>
                  <a:srgbClr val="FFFFFF"/>
                </a:solidFill>
                <a:latin typeface="Roboto"/>
              </a:rPr>
              <a:t>Submitted in “ICCIET 2024 BVC Enggineering college”.</a:t>
            </a:r>
          </a:p>
          <a:p>
            <a:pPr>
              <a:lnSpc>
                <a:spcPts val="6027"/>
              </a:lnSpc>
            </a:pPr>
          </a:p>
          <a:p>
            <a:pPr>
              <a:lnSpc>
                <a:spcPts val="6027"/>
              </a:lnSpc>
            </a:pPr>
            <a:r>
              <a:rPr lang="en-US" sz="5022">
                <a:solidFill>
                  <a:srgbClr val="FFFFFF"/>
                </a:solidFill>
                <a:latin typeface="Roboto"/>
              </a:rPr>
              <a:t>Paper I’d : 62</a:t>
            </a:r>
          </a:p>
          <a:p>
            <a:pPr>
              <a:lnSpc>
                <a:spcPts val="602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7831" y="1256688"/>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3533" y="102827"/>
            <a:ext cx="6546041" cy="1009650"/>
          </a:xfrm>
          <a:prstGeom prst="rect">
            <a:avLst/>
          </a:prstGeom>
        </p:spPr>
        <p:txBody>
          <a:bodyPr anchor="t" rtlCol="false" tIns="0" lIns="0" bIns="0" rIns="0">
            <a:spAutoFit/>
          </a:bodyPr>
          <a:lstStyle/>
          <a:p>
            <a:pPr>
              <a:lnSpc>
                <a:spcPts val="7920"/>
              </a:lnSpc>
              <a:spcBef>
                <a:spcPct val="0"/>
              </a:spcBef>
            </a:pPr>
            <a:r>
              <a:rPr lang="en-US" sz="6600">
                <a:solidFill>
                  <a:srgbClr val="FFFFFF"/>
                </a:solidFill>
                <a:latin typeface="Roboto Bold"/>
              </a:rPr>
              <a:t>Testing Report :</a:t>
            </a:r>
          </a:p>
        </p:txBody>
      </p:sp>
      <p:sp>
        <p:nvSpPr>
          <p:cNvPr name="TextBox 6" id="6"/>
          <p:cNvSpPr txBox="true"/>
          <p:nvPr/>
        </p:nvSpPr>
        <p:spPr>
          <a:xfrm rot="0">
            <a:off x="323533" y="1712009"/>
            <a:ext cx="17427963" cy="5343525"/>
          </a:xfrm>
          <a:prstGeom prst="rect">
            <a:avLst/>
          </a:prstGeom>
        </p:spPr>
        <p:txBody>
          <a:bodyPr anchor="t" rtlCol="false" tIns="0" lIns="0" bIns="0" rIns="0">
            <a:spAutoFit/>
          </a:bodyPr>
          <a:lstStyle/>
          <a:p>
            <a:pPr>
              <a:lnSpc>
                <a:spcPts val="6027"/>
              </a:lnSpc>
            </a:pPr>
            <a:r>
              <a:rPr lang="en-US" sz="5022" u="sng">
                <a:solidFill>
                  <a:srgbClr val="FFFFFF"/>
                </a:solidFill>
                <a:latin typeface="Roboto Bold"/>
              </a:rPr>
              <a:t>Status</a:t>
            </a:r>
            <a:r>
              <a:rPr lang="en-US" sz="5022">
                <a:solidFill>
                  <a:srgbClr val="FFFFFF"/>
                </a:solidFill>
                <a:latin typeface="Roboto"/>
              </a:rPr>
              <a:t> :</a:t>
            </a:r>
            <a:r>
              <a:rPr lang="en-US" sz="5022">
                <a:solidFill>
                  <a:srgbClr val="FFFFFF"/>
                </a:solidFill>
                <a:latin typeface="Roboto Bold"/>
              </a:rPr>
              <a:t> </a:t>
            </a:r>
            <a:r>
              <a:rPr lang="en-US" sz="5022">
                <a:solidFill>
                  <a:srgbClr val="FFFFFF"/>
                </a:solidFill>
                <a:latin typeface="Roboto"/>
              </a:rPr>
              <a:t>Completed</a:t>
            </a:r>
          </a:p>
          <a:p>
            <a:pPr>
              <a:lnSpc>
                <a:spcPts val="6027"/>
              </a:lnSpc>
            </a:pPr>
          </a:p>
          <a:p>
            <a:pPr>
              <a:lnSpc>
                <a:spcPts val="6027"/>
              </a:lnSpc>
            </a:pPr>
            <a:r>
              <a:rPr lang="en-US" sz="5022" u="sng">
                <a:solidFill>
                  <a:srgbClr val="FFFFFF"/>
                </a:solidFill>
                <a:latin typeface="Roboto Bold"/>
              </a:rPr>
              <a:t>Link</a:t>
            </a:r>
            <a:r>
              <a:rPr lang="en-US" sz="5022">
                <a:solidFill>
                  <a:srgbClr val="FFFFFF"/>
                </a:solidFill>
                <a:latin typeface="Roboto Bold"/>
              </a:rPr>
              <a:t> : </a:t>
            </a:r>
            <a:r>
              <a:rPr lang="en-US" sz="5022" u="sng">
                <a:solidFill>
                  <a:srgbClr val="FFFFFF"/>
                </a:solidFill>
                <a:latin typeface="Roboto Bold"/>
                <a:hlinkClick r:id="rId6" tooltip="https://drive.google.com/file/d/1qcCqOz0Syl479dEzqbhg5C9ctlzJjfje/view?usp=sharing"/>
              </a:rPr>
              <a:t>https://drive.google.com/file/d/1qcCqOz0Syl479dEzqbhg5C9ctlzJjfje/view?usp=sharing</a:t>
            </a:r>
          </a:p>
          <a:p>
            <a:pPr>
              <a:lnSpc>
                <a:spcPts val="6027"/>
              </a:lnSpc>
            </a:pPr>
          </a:p>
          <a:p>
            <a:pPr>
              <a:lnSpc>
                <a:spcPts val="6027"/>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7831" y="1775587"/>
            <a:ext cx="6089806" cy="143941"/>
          </a:xfrm>
          <a:custGeom>
            <a:avLst/>
            <a:gdLst/>
            <a:ahLst/>
            <a:cxnLst/>
            <a:rect r="r" b="b" t="t" l="l"/>
            <a:pathLst>
              <a:path h="143941" w="6089806">
                <a:moveTo>
                  <a:pt x="0" y="0"/>
                </a:moveTo>
                <a:lnTo>
                  <a:pt x="6089806" y="0"/>
                </a:lnTo>
                <a:lnTo>
                  <a:pt x="6089806" y="143941"/>
                </a:lnTo>
                <a:lnTo>
                  <a:pt x="0" y="143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9236" y="752255"/>
            <a:ext cx="7975871" cy="895571"/>
          </a:xfrm>
          <a:prstGeom prst="rect">
            <a:avLst/>
          </a:prstGeom>
        </p:spPr>
        <p:txBody>
          <a:bodyPr anchor="t" rtlCol="false" tIns="0" lIns="0" bIns="0" rIns="0">
            <a:spAutoFit/>
          </a:bodyPr>
          <a:lstStyle/>
          <a:p>
            <a:pPr>
              <a:lnSpc>
                <a:spcPts val="7016"/>
              </a:lnSpc>
              <a:spcBef>
                <a:spcPct val="0"/>
              </a:spcBef>
            </a:pPr>
            <a:r>
              <a:rPr lang="en-US" sz="5847">
                <a:solidFill>
                  <a:srgbClr val="FFFFFF"/>
                </a:solidFill>
                <a:latin typeface="Roboto Bold"/>
              </a:rPr>
              <a:t>Previous Suggestions :</a:t>
            </a:r>
          </a:p>
        </p:txBody>
      </p:sp>
      <p:sp>
        <p:nvSpPr>
          <p:cNvPr name="TextBox 6" id="6"/>
          <p:cNvSpPr txBox="true"/>
          <p:nvPr/>
        </p:nvSpPr>
        <p:spPr>
          <a:xfrm rot="0">
            <a:off x="249236" y="1910003"/>
            <a:ext cx="15915355" cy="8110517"/>
          </a:xfrm>
          <a:prstGeom prst="rect">
            <a:avLst/>
          </a:prstGeom>
        </p:spPr>
        <p:txBody>
          <a:bodyPr anchor="t" rtlCol="false" tIns="0" lIns="0" bIns="0" rIns="0">
            <a:spAutoFit/>
          </a:bodyPr>
          <a:lstStyle/>
          <a:p>
            <a:pPr>
              <a:lnSpc>
                <a:spcPts val="5339"/>
              </a:lnSpc>
            </a:pPr>
            <a:r>
              <a:rPr lang="en-US" sz="4449" u="sng">
                <a:solidFill>
                  <a:srgbClr val="FFFFFF"/>
                </a:solidFill>
                <a:latin typeface="Roboto Bold"/>
              </a:rPr>
              <a:t>Usability/Applicability:</a:t>
            </a:r>
          </a:p>
          <a:p>
            <a:pPr marL="960729" indent="-480364" lvl="1">
              <a:lnSpc>
                <a:spcPts val="5339"/>
              </a:lnSpc>
              <a:buFont typeface="Arial"/>
              <a:buChar char="•"/>
            </a:pPr>
            <a:r>
              <a:rPr lang="en-US" sz="4449">
                <a:solidFill>
                  <a:srgbClr val="FFFFFF"/>
                </a:solidFill>
                <a:latin typeface="Roboto Bold"/>
              </a:rPr>
              <a:t>Banking sector</a:t>
            </a:r>
          </a:p>
          <a:p>
            <a:pPr marL="960729" indent="-480364" lvl="1">
              <a:lnSpc>
                <a:spcPts val="5339"/>
              </a:lnSpc>
              <a:buFont typeface="Arial"/>
              <a:buChar char="•"/>
            </a:pPr>
            <a:r>
              <a:rPr lang="en-US" sz="4449">
                <a:solidFill>
                  <a:srgbClr val="FFFFFF"/>
                </a:solidFill>
                <a:latin typeface="Roboto Bold"/>
              </a:rPr>
              <a:t>E-commerce</a:t>
            </a:r>
          </a:p>
          <a:p>
            <a:pPr marL="960729" indent="-480364" lvl="1">
              <a:lnSpc>
                <a:spcPts val="5339"/>
              </a:lnSpc>
              <a:buFont typeface="Arial"/>
              <a:buChar char="•"/>
            </a:pPr>
            <a:r>
              <a:rPr lang="en-US" sz="4449">
                <a:solidFill>
                  <a:srgbClr val="FFFFFF"/>
                </a:solidFill>
                <a:latin typeface="Roboto Bold"/>
              </a:rPr>
              <a:t>Readability</a:t>
            </a:r>
          </a:p>
          <a:p>
            <a:pPr marL="960729" indent="-480364" lvl="1">
              <a:lnSpc>
                <a:spcPts val="5339"/>
              </a:lnSpc>
              <a:buFont typeface="Arial"/>
              <a:buChar char="•"/>
            </a:pPr>
            <a:r>
              <a:rPr lang="en-US" sz="4449">
                <a:solidFill>
                  <a:srgbClr val="FFFFFF"/>
                </a:solidFill>
                <a:latin typeface="Roboto Bold"/>
              </a:rPr>
              <a:t>Security</a:t>
            </a:r>
          </a:p>
          <a:p>
            <a:pPr marL="960729" indent="-480364" lvl="1">
              <a:lnSpc>
                <a:spcPts val="5339"/>
              </a:lnSpc>
              <a:buFont typeface="Arial"/>
              <a:buChar char="•"/>
            </a:pPr>
            <a:r>
              <a:rPr lang="en-US" sz="4449">
                <a:solidFill>
                  <a:srgbClr val="FFFFFF"/>
                </a:solidFill>
                <a:latin typeface="Roboto Bold"/>
              </a:rPr>
              <a:t>Running Quereies Over data.</a:t>
            </a:r>
          </a:p>
          <a:p>
            <a:pPr>
              <a:lnSpc>
                <a:spcPts val="5339"/>
              </a:lnSpc>
            </a:pPr>
          </a:p>
          <a:p>
            <a:pPr>
              <a:lnSpc>
                <a:spcPts val="5339"/>
              </a:lnSpc>
            </a:pPr>
            <a:r>
              <a:rPr lang="en-US" sz="4449" u="sng">
                <a:solidFill>
                  <a:srgbClr val="FFFFFF"/>
                </a:solidFill>
                <a:latin typeface="Roboto Bold"/>
              </a:rPr>
              <a:t>Big Data tools V/S Our model:</a:t>
            </a:r>
          </a:p>
          <a:p>
            <a:pPr>
              <a:lnSpc>
                <a:spcPts val="5339"/>
              </a:lnSpc>
            </a:pPr>
          </a:p>
          <a:p>
            <a:pPr>
              <a:lnSpc>
                <a:spcPts val="5339"/>
              </a:lnSpc>
            </a:pPr>
            <a:r>
              <a:rPr lang="en-US" sz="4449">
                <a:solidFill>
                  <a:srgbClr val="FFFFFF"/>
                </a:solidFill>
                <a:latin typeface="Roboto Bold"/>
              </a:rPr>
              <a:t>Big data tools are mostly Paid and not easily understandable.</a:t>
            </a:r>
          </a:p>
          <a:p>
            <a:pPr>
              <a:lnSpc>
                <a:spcPts val="5339"/>
              </a:lnSpc>
            </a:pPr>
          </a:p>
          <a:p>
            <a:pPr>
              <a:lnSpc>
                <a:spcPts val="533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4703" y="463249"/>
            <a:ext cx="11811618" cy="950595"/>
          </a:xfrm>
          <a:prstGeom prst="rect">
            <a:avLst/>
          </a:prstGeom>
        </p:spPr>
        <p:txBody>
          <a:bodyPr anchor="t" rtlCol="false" tIns="0" lIns="0" bIns="0" rIns="0">
            <a:spAutoFit/>
          </a:bodyPr>
          <a:lstStyle/>
          <a:p>
            <a:pPr algn="just">
              <a:lnSpc>
                <a:spcPts val="7260"/>
              </a:lnSpc>
            </a:pPr>
            <a:r>
              <a:rPr lang="en-US" sz="6600" spc="706">
                <a:solidFill>
                  <a:srgbClr val="FFFFFF"/>
                </a:solidFill>
                <a:latin typeface="Public Sans Bold"/>
              </a:rPr>
              <a:t>REFERENCES:</a:t>
            </a:r>
          </a:p>
        </p:txBody>
      </p:sp>
      <p:sp>
        <p:nvSpPr>
          <p:cNvPr name="Freeform 5" id="5"/>
          <p:cNvSpPr/>
          <p:nvPr/>
        </p:nvSpPr>
        <p:spPr>
          <a:xfrm flipH="false" flipV="false" rot="0">
            <a:off x="-279761" y="1516281"/>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893892"/>
            <a:ext cx="13373828" cy="8248650"/>
          </a:xfrm>
          <a:prstGeom prst="rect">
            <a:avLst/>
          </a:prstGeom>
        </p:spPr>
        <p:txBody>
          <a:bodyPr anchor="t" rtlCol="false" tIns="0" lIns="0" bIns="0" rIns="0">
            <a:spAutoFit/>
          </a:bodyPr>
          <a:lstStyle/>
          <a:p>
            <a:pPr algn="just">
              <a:lnSpc>
                <a:spcPts val="3600"/>
              </a:lnSpc>
            </a:pPr>
            <a:r>
              <a:rPr lang="en-US" sz="3000">
                <a:solidFill>
                  <a:srgbClr val="FFFFFF"/>
                </a:solidFill>
                <a:latin typeface="Roboto Bold"/>
              </a:rPr>
              <a:t>Strauch, C., Martens, A., &amp; Rumpe, B. (2017). "A Classification and Survey of NoSQL Databases". ACM Computing Surveys, 50(2), 1-38.</a:t>
            </a:r>
          </a:p>
          <a:p>
            <a:pPr algn="just">
              <a:lnSpc>
                <a:spcPts val="3600"/>
              </a:lnSpc>
            </a:pPr>
          </a:p>
          <a:p>
            <a:pPr algn="just">
              <a:lnSpc>
                <a:spcPts val="3600"/>
              </a:lnSpc>
            </a:pPr>
            <a:r>
              <a:rPr lang="en-US" sz="3000">
                <a:solidFill>
                  <a:srgbClr val="FFFFFF"/>
                </a:solidFill>
                <a:latin typeface="Roboto Bold"/>
              </a:rPr>
              <a:t>Kaur, M., &amp; Kumar, S. (2015). "Challenges in Data Migration from NoSQL Databases to RDBMS". International Journal of Computer Applications, 116(10), 1-7.</a:t>
            </a:r>
          </a:p>
          <a:p>
            <a:pPr algn="just">
              <a:lnSpc>
                <a:spcPts val="3600"/>
              </a:lnSpc>
            </a:pPr>
          </a:p>
          <a:p>
            <a:pPr algn="just">
              <a:lnSpc>
                <a:spcPts val="3600"/>
              </a:lnSpc>
            </a:pPr>
            <a:r>
              <a:rPr lang="en-US" sz="3000">
                <a:solidFill>
                  <a:srgbClr val="FFFFFF"/>
                </a:solidFill>
                <a:latin typeface="Roboto Bold"/>
              </a:rPr>
              <a:t>Alomari, M. M., Lechner, G., &amp; Gal, A. (2019). "Challenges of Data Migration Between NoSQL and SQL Databases." In Proceedings of the 2019 International Conference on Management of Data (COMAD), 145-152.</a:t>
            </a:r>
          </a:p>
          <a:p>
            <a:pPr algn="just">
              <a:lnSpc>
                <a:spcPts val="3600"/>
              </a:lnSpc>
            </a:pPr>
          </a:p>
          <a:p>
            <a:pPr algn="just">
              <a:lnSpc>
                <a:spcPts val="3600"/>
              </a:lnSpc>
              <a:spcBef>
                <a:spcPct val="0"/>
              </a:spcBef>
            </a:pPr>
            <a:r>
              <a:rPr lang="en-US" sz="3000">
                <a:solidFill>
                  <a:srgbClr val="FFFFFF"/>
                </a:solidFill>
                <a:latin typeface="Roboto Bold"/>
              </a:rPr>
              <a:t>Yu, H., Varghese, B., &amp; DeWitt, D. J. (2016). "Efficient Data Conversion and Loading for NoSQL Systems". In Proceedings of the VLDB Endowment, 9(10), 684-695.</a:t>
            </a:r>
          </a:p>
          <a:p>
            <a:pPr algn="just">
              <a:lnSpc>
                <a:spcPts val="3600"/>
              </a:lnSpc>
              <a:spcBef>
                <a:spcPct val="0"/>
              </a:spcBef>
            </a:pPr>
          </a:p>
          <a:p>
            <a:pPr algn="just">
              <a:lnSpc>
                <a:spcPts val="3600"/>
              </a:lnSpc>
              <a:spcBef>
                <a:spcPct val="0"/>
              </a:spcBef>
            </a:pPr>
            <a:r>
              <a:rPr lang="en-US" sz="3000">
                <a:solidFill>
                  <a:srgbClr val="FFFFFF"/>
                </a:solidFill>
                <a:latin typeface="Roboto Bold"/>
              </a:rPr>
              <a:t>Shah, S. H., &amp; Patil, M. R. (2017). "NoSQL to SQL: A Review". International Journal of Computer Applications, 159(4), 23-29.</a:t>
            </a:r>
          </a:p>
          <a:p>
            <a:pPr algn="just">
              <a:lnSpc>
                <a:spcPts val="3600"/>
              </a:lnSpc>
              <a:spcBef>
                <a:spcPct val="0"/>
              </a:spcBef>
            </a:pPr>
          </a:p>
        </p:txBody>
      </p:sp>
      <p:sp>
        <p:nvSpPr>
          <p:cNvPr name="TextBox 7" id="7"/>
          <p:cNvSpPr txBox="true"/>
          <p:nvPr/>
        </p:nvSpPr>
        <p:spPr>
          <a:xfrm rot="0">
            <a:off x="384703" y="1964187"/>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[1]</a:t>
            </a:r>
          </a:p>
        </p:txBody>
      </p:sp>
      <p:sp>
        <p:nvSpPr>
          <p:cNvPr name="TextBox 8" id="8"/>
          <p:cNvSpPr txBox="true"/>
          <p:nvPr/>
        </p:nvSpPr>
        <p:spPr>
          <a:xfrm rot="0">
            <a:off x="384703" y="3316737"/>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[2]</a:t>
            </a:r>
          </a:p>
        </p:txBody>
      </p:sp>
      <p:sp>
        <p:nvSpPr>
          <p:cNvPr name="TextBox 9" id="9"/>
          <p:cNvSpPr txBox="true"/>
          <p:nvPr/>
        </p:nvSpPr>
        <p:spPr>
          <a:xfrm rot="0">
            <a:off x="384703" y="5124450"/>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4703" y="463249"/>
            <a:ext cx="11811618" cy="950595"/>
          </a:xfrm>
          <a:prstGeom prst="rect">
            <a:avLst/>
          </a:prstGeom>
        </p:spPr>
        <p:txBody>
          <a:bodyPr anchor="t" rtlCol="false" tIns="0" lIns="0" bIns="0" rIns="0">
            <a:spAutoFit/>
          </a:bodyPr>
          <a:lstStyle/>
          <a:p>
            <a:pPr algn="just">
              <a:lnSpc>
                <a:spcPts val="7260"/>
              </a:lnSpc>
            </a:pPr>
            <a:r>
              <a:rPr lang="en-US" sz="6600" spc="706">
                <a:solidFill>
                  <a:srgbClr val="FFFFFF"/>
                </a:solidFill>
                <a:latin typeface="Public Sans Bold"/>
              </a:rPr>
              <a:t>REFERENCES:</a:t>
            </a:r>
          </a:p>
        </p:txBody>
      </p:sp>
      <p:sp>
        <p:nvSpPr>
          <p:cNvPr name="Freeform 5" id="5"/>
          <p:cNvSpPr/>
          <p:nvPr/>
        </p:nvSpPr>
        <p:spPr>
          <a:xfrm flipH="false" flipV="false" rot="0">
            <a:off x="-279761" y="1516281"/>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2031229"/>
            <a:ext cx="13599357" cy="7248525"/>
          </a:xfrm>
          <a:prstGeom prst="rect">
            <a:avLst/>
          </a:prstGeom>
        </p:spPr>
        <p:txBody>
          <a:bodyPr anchor="t" rtlCol="false" tIns="0" lIns="0" bIns="0" rIns="0">
            <a:spAutoFit/>
          </a:bodyPr>
          <a:lstStyle/>
          <a:p>
            <a:pPr algn="just">
              <a:lnSpc>
                <a:spcPts val="3058"/>
              </a:lnSpc>
            </a:pPr>
          </a:p>
          <a:p>
            <a:pPr algn="just">
              <a:lnSpc>
                <a:spcPts val="3058"/>
              </a:lnSpc>
            </a:pPr>
            <a:r>
              <a:rPr lang="en-US" sz="2548">
                <a:solidFill>
                  <a:srgbClr val="FFFFFF"/>
                </a:solidFill>
                <a:latin typeface="Roboto Bold"/>
              </a:rPr>
              <a:t>V. Gour, D. S. S. Sarangdevot, J. R. N. R. Vidyapeeth, G. S. Tanwar, and A. Sharma(2010).“Improve performance of extract, transform and load (ETL) in data warehouse,” International Journal on Computer Science and Engineering, vol. 2, no. 3, pp.786–789.</a:t>
            </a:r>
          </a:p>
          <a:p>
            <a:pPr algn="just">
              <a:lnSpc>
                <a:spcPts val="3058"/>
              </a:lnSpc>
            </a:pPr>
          </a:p>
          <a:p>
            <a:pPr algn="just">
              <a:lnSpc>
                <a:spcPts val="3058"/>
              </a:lnSpc>
            </a:pPr>
            <a:r>
              <a:rPr lang="en-US" sz="2548">
                <a:solidFill>
                  <a:srgbClr val="FFFFFF"/>
                </a:solidFill>
                <a:latin typeface="Roboto Bold"/>
              </a:rPr>
              <a:t>D. Skoutas and A. Simitsis(2006). “Designing ETL processes using semantic web technologies,” in Proceedings of the 9th ACM International Workshop on Data Warehousing and OLAP, DOLAP 06, ACM, New York, NY, USA, pp. 67–74.</a:t>
            </a:r>
          </a:p>
          <a:p>
            <a:pPr algn="just">
              <a:lnSpc>
                <a:spcPts val="3058"/>
              </a:lnSpc>
            </a:pPr>
          </a:p>
          <a:p>
            <a:pPr algn="just">
              <a:lnSpc>
                <a:spcPts val="3058"/>
              </a:lnSpc>
            </a:pPr>
            <a:r>
              <a:rPr lang="en-US" sz="2548">
                <a:solidFill>
                  <a:srgbClr val="FFFFFF"/>
                </a:solidFill>
                <a:latin typeface="Roboto Bold"/>
              </a:rPr>
              <a:t>M. Casters, R. Bouman, and J. Van Dongen, Pentaho Kettle Solutions(2010). Building Open Source ETL Solutions with Pentaho Data Integration, John Wiley &amp; Sons, Hoboken, NJ, USA.</a:t>
            </a:r>
          </a:p>
          <a:p>
            <a:pPr algn="just">
              <a:lnSpc>
                <a:spcPts val="3058"/>
              </a:lnSpc>
            </a:pPr>
            <a:r>
              <a:rPr lang="en-US" sz="2548">
                <a:solidFill>
                  <a:srgbClr val="FFFFFF"/>
                </a:solidFill>
                <a:latin typeface="Roboto Bold"/>
              </a:rPr>
              <a:t> </a:t>
            </a:r>
          </a:p>
          <a:p>
            <a:pPr algn="just">
              <a:lnSpc>
                <a:spcPts val="3058"/>
              </a:lnSpc>
            </a:pPr>
            <a:r>
              <a:rPr lang="en-US" sz="2548">
                <a:solidFill>
                  <a:srgbClr val="FFFFFF"/>
                </a:solidFill>
                <a:latin typeface="Roboto Bold"/>
              </a:rPr>
              <a:t>S. Ramzan, I. S. Bajwa, B. Ramzan, and W. Anwar(2019). “Intelligent data engineering for migration to NoSQL based secure environments,” IEEE Access, vol. 7, pp. 69042–69057.</a:t>
            </a:r>
          </a:p>
          <a:p>
            <a:pPr algn="just">
              <a:lnSpc>
                <a:spcPts val="3058"/>
              </a:lnSpc>
            </a:pPr>
          </a:p>
          <a:p>
            <a:pPr algn="just">
              <a:lnSpc>
                <a:spcPts val="3058"/>
              </a:lnSpc>
              <a:spcBef>
                <a:spcPct val="0"/>
              </a:spcBef>
            </a:pPr>
            <a:r>
              <a:rPr lang="en-US" sz="2548">
                <a:solidFill>
                  <a:srgbClr val="FFFFFF"/>
                </a:solidFill>
                <a:latin typeface="Roboto Bold"/>
              </a:rPr>
              <a:t>A. K. Bhattacharjee, A. Mallick, A. Dey, and S. Bandyopadhyay(2013). “Enhanced technique for data cleaning in text file,” International Journal of Computer Science Issues (IJCSI), vol. 10, no. 5, p. 229.</a:t>
            </a:r>
          </a:p>
        </p:txBody>
      </p:sp>
      <p:sp>
        <p:nvSpPr>
          <p:cNvPr name="TextBox 7" id="7"/>
          <p:cNvSpPr txBox="true"/>
          <p:nvPr/>
        </p:nvSpPr>
        <p:spPr>
          <a:xfrm rot="0">
            <a:off x="384703" y="2417134"/>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[6]</a:t>
            </a:r>
          </a:p>
        </p:txBody>
      </p:sp>
      <p:sp>
        <p:nvSpPr>
          <p:cNvPr name="TextBox 8" id="8"/>
          <p:cNvSpPr txBox="true"/>
          <p:nvPr/>
        </p:nvSpPr>
        <p:spPr>
          <a:xfrm rot="0">
            <a:off x="384703" y="4352045"/>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[7]</a:t>
            </a:r>
          </a:p>
        </p:txBody>
      </p:sp>
      <p:sp>
        <p:nvSpPr>
          <p:cNvPr name="TextBox 9" id="9"/>
          <p:cNvSpPr txBox="true"/>
          <p:nvPr/>
        </p:nvSpPr>
        <p:spPr>
          <a:xfrm rot="0">
            <a:off x="384703" y="5828420"/>
            <a:ext cx="430411" cy="476250"/>
          </a:xfrm>
          <a:prstGeom prst="rect">
            <a:avLst/>
          </a:prstGeom>
        </p:spPr>
        <p:txBody>
          <a:bodyPr anchor="t" rtlCol="false" tIns="0" lIns="0" bIns="0" rIns="0">
            <a:spAutoFit/>
          </a:bodyPr>
          <a:lstStyle/>
          <a:p>
            <a:pPr algn="ctr">
              <a:lnSpc>
                <a:spcPts val="3600"/>
              </a:lnSpc>
              <a:spcBef>
                <a:spcPct val="0"/>
              </a:spcBef>
            </a:pPr>
            <a:r>
              <a:rPr lang="en-US" sz="3000">
                <a:solidFill>
                  <a:srgbClr val="FFFFFF"/>
                </a:solidFill>
                <a:latin typeface="Roboto Bold"/>
              </a:rPr>
              <a:t>[8]</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518992" y="2315994"/>
            <a:ext cx="7250016" cy="5655012"/>
          </a:xfrm>
          <a:custGeom>
            <a:avLst/>
            <a:gdLst/>
            <a:ahLst/>
            <a:cxnLst/>
            <a:rect r="r" b="b" t="t" l="l"/>
            <a:pathLst>
              <a:path h="5655012" w="7250016">
                <a:moveTo>
                  <a:pt x="0" y="0"/>
                </a:moveTo>
                <a:lnTo>
                  <a:pt x="7250016" y="0"/>
                </a:lnTo>
                <a:lnTo>
                  <a:pt x="7250016" y="5655012"/>
                </a:lnTo>
                <a:lnTo>
                  <a:pt x="0" y="5655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045168" y="-2188505"/>
            <a:ext cx="4504498" cy="4504498"/>
          </a:xfrm>
          <a:custGeom>
            <a:avLst/>
            <a:gdLst/>
            <a:ahLst/>
            <a:cxnLst/>
            <a:rect r="r" b="b" t="t" l="l"/>
            <a:pathLst>
              <a:path h="4504498" w="4504498">
                <a:moveTo>
                  <a:pt x="0" y="0"/>
                </a:moveTo>
                <a:lnTo>
                  <a:pt x="4504499" y="0"/>
                </a:lnTo>
                <a:lnTo>
                  <a:pt x="4504499"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45168" y="7971006"/>
            <a:ext cx="4504498" cy="4504498"/>
          </a:xfrm>
          <a:custGeom>
            <a:avLst/>
            <a:gdLst/>
            <a:ahLst/>
            <a:cxnLst/>
            <a:rect r="r" b="b" t="t" l="l"/>
            <a:pathLst>
              <a:path h="4504498" w="4504498">
                <a:moveTo>
                  <a:pt x="0" y="0"/>
                </a:moveTo>
                <a:lnTo>
                  <a:pt x="4504499" y="0"/>
                </a:lnTo>
                <a:lnTo>
                  <a:pt x="4504499"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76162" y="654093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0193" y="247294"/>
            <a:ext cx="1097013" cy="1097013"/>
          </a:xfrm>
          <a:custGeom>
            <a:avLst/>
            <a:gdLst/>
            <a:ahLst/>
            <a:cxnLst/>
            <a:rect r="r" b="b" t="t" l="l"/>
            <a:pathLst>
              <a:path h="1097013" w="1097013">
                <a:moveTo>
                  <a:pt x="0" y="0"/>
                </a:moveTo>
                <a:lnTo>
                  <a:pt x="1097014" y="0"/>
                </a:lnTo>
                <a:lnTo>
                  <a:pt x="1097014" y="1097013"/>
                </a:lnTo>
                <a:lnTo>
                  <a:pt x="0" y="1097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93617" y="1975287"/>
            <a:ext cx="10835599" cy="4213225"/>
          </a:xfrm>
          <a:prstGeom prst="rect">
            <a:avLst/>
          </a:prstGeom>
        </p:spPr>
        <p:txBody>
          <a:bodyPr anchor="t" rtlCol="false" tIns="0" lIns="0" bIns="0" rIns="0">
            <a:spAutoFit/>
          </a:bodyPr>
          <a:lstStyle/>
          <a:p>
            <a:pPr>
              <a:lnSpc>
                <a:spcPts val="10999"/>
              </a:lnSpc>
            </a:pPr>
            <a:r>
              <a:rPr lang="en-US" sz="9999" spc="1069">
                <a:solidFill>
                  <a:srgbClr val="FFFFFF"/>
                </a:solidFill>
                <a:latin typeface="Public Sans Bold"/>
              </a:rPr>
              <a:t>“NOSQL TO RDBMS CONVERTER”</a:t>
            </a:r>
          </a:p>
        </p:txBody>
      </p:sp>
      <p:sp>
        <p:nvSpPr>
          <p:cNvPr name="Freeform 6" id="6"/>
          <p:cNvSpPr/>
          <p:nvPr/>
        </p:nvSpPr>
        <p:spPr>
          <a:xfrm flipH="false" flipV="false" rot="0">
            <a:off x="-976162" y="654093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044924" y="383486"/>
            <a:ext cx="3539337" cy="3012152"/>
          </a:xfrm>
          <a:custGeom>
            <a:avLst/>
            <a:gdLst/>
            <a:ahLst/>
            <a:cxnLst/>
            <a:rect r="r" b="b" t="t" l="l"/>
            <a:pathLst>
              <a:path h="3012152" w="3539337">
                <a:moveTo>
                  <a:pt x="0" y="0"/>
                </a:moveTo>
                <a:lnTo>
                  <a:pt x="3539337" y="0"/>
                </a:lnTo>
                <a:lnTo>
                  <a:pt x="3539337" y="3012151"/>
                </a:lnTo>
                <a:lnTo>
                  <a:pt x="0" y="3012151"/>
                </a:lnTo>
                <a:lnTo>
                  <a:pt x="0" y="0"/>
                </a:lnTo>
                <a:close/>
              </a:path>
            </a:pathLst>
          </a:custGeom>
          <a:blipFill>
            <a:blip r:embed="rId6"/>
            <a:stretch>
              <a:fillRect l="-71982" t="0" r="0" b="0"/>
            </a:stretch>
          </a:blipFill>
          <a:ln w="323850" cap="sq">
            <a:solidFill>
              <a:srgbClr val="FFFFFF"/>
            </a:solidFill>
            <a:prstDash val="solid"/>
            <a:miter/>
          </a:ln>
        </p:spPr>
      </p:sp>
      <p:sp>
        <p:nvSpPr>
          <p:cNvPr name="Freeform 8" id="8"/>
          <p:cNvSpPr/>
          <p:nvPr/>
        </p:nvSpPr>
        <p:spPr>
          <a:xfrm flipH="false" flipV="false" rot="0">
            <a:off x="13044924" y="5507209"/>
            <a:ext cx="3539337" cy="3950190"/>
          </a:xfrm>
          <a:custGeom>
            <a:avLst/>
            <a:gdLst/>
            <a:ahLst/>
            <a:cxnLst/>
            <a:rect r="r" b="b" t="t" l="l"/>
            <a:pathLst>
              <a:path h="3950190" w="3539337">
                <a:moveTo>
                  <a:pt x="0" y="0"/>
                </a:moveTo>
                <a:lnTo>
                  <a:pt x="3539337" y="0"/>
                </a:lnTo>
                <a:lnTo>
                  <a:pt x="3539337" y="3950191"/>
                </a:lnTo>
                <a:lnTo>
                  <a:pt x="0" y="3950191"/>
                </a:lnTo>
                <a:lnTo>
                  <a:pt x="0" y="0"/>
                </a:lnTo>
                <a:close/>
              </a:path>
            </a:pathLst>
          </a:custGeom>
          <a:blipFill>
            <a:blip r:embed="rId6"/>
            <a:stretch>
              <a:fillRect l="0" t="0" r="-125541" b="0"/>
            </a:stretch>
          </a:blipFill>
          <a:ln w="323850" cap="sq">
            <a:solidFill>
              <a:srgbClr val="FFFFFF"/>
            </a:solidFill>
            <a:prstDash val="solid"/>
            <a:miter/>
          </a:ln>
        </p:spPr>
      </p:sp>
      <p:pic>
        <p:nvPicPr>
          <p:cNvPr name="Picture 9" id="9"/>
          <p:cNvPicPr>
            <a:picLocks noChangeAspect="true"/>
          </p:cNvPicPr>
          <p:nvPr/>
        </p:nvPicPr>
        <p:blipFill>
          <a:blip r:embed="rId7"/>
          <a:srcRect l="0" t="0" r="0" b="0"/>
          <a:stretch>
            <a:fillRect/>
          </a:stretch>
        </p:blipFill>
        <p:spPr>
          <a:xfrm flipH="false" flipV="false" rot="0">
            <a:off x="13937605" y="3473556"/>
            <a:ext cx="1753974" cy="1955735"/>
          </a:xfrm>
          <a:prstGeom prst="rect">
            <a:avLst/>
          </a:prstGeom>
        </p:spPr>
      </p:pic>
      <p:sp>
        <p:nvSpPr>
          <p:cNvPr name="Freeform 10" id="10"/>
          <p:cNvSpPr/>
          <p:nvPr/>
        </p:nvSpPr>
        <p:spPr>
          <a:xfrm flipH="false" flipV="false" rot="0">
            <a:off x="10102419" y="7482305"/>
            <a:ext cx="1097013" cy="1097013"/>
          </a:xfrm>
          <a:custGeom>
            <a:avLst/>
            <a:gdLst/>
            <a:ahLst/>
            <a:cxnLst/>
            <a:rect r="r" b="b" t="t" l="l"/>
            <a:pathLst>
              <a:path h="1097013" w="1097013">
                <a:moveTo>
                  <a:pt x="0" y="0"/>
                </a:moveTo>
                <a:lnTo>
                  <a:pt x="1097013" y="0"/>
                </a:lnTo>
                <a:lnTo>
                  <a:pt x="1097013" y="1097013"/>
                </a:lnTo>
                <a:lnTo>
                  <a:pt x="0" y="1097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674011" y="2966862"/>
            <a:ext cx="12939977" cy="4611288"/>
          </a:xfrm>
          <a:prstGeom prst="rect">
            <a:avLst/>
          </a:prstGeom>
        </p:spPr>
        <p:txBody>
          <a:bodyPr anchor="t" rtlCol="false" tIns="0" lIns="0" bIns="0" rIns="0">
            <a:spAutoFit/>
          </a:bodyPr>
          <a:lstStyle/>
          <a:p>
            <a:pPr algn="just">
              <a:lnSpc>
                <a:spcPts val="5237"/>
              </a:lnSpc>
              <a:spcBef>
                <a:spcPct val="0"/>
              </a:spcBef>
            </a:pPr>
            <a:r>
              <a:rPr lang="en-US" sz="3740">
                <a:solidFill>
                  <a:srgbClr val="FFFFFF"/>
                </a:solidFill>
                <a:latin typeface="Roboto Bold"/>
              </a:rPr>
              <a:t>Many users have valuable data stored in non-SQL formats, such as CSV, Excel, or JSON, but lack the technical knowledge required to convert and store this data in relational database management systems (RDBMS). The absence of accessible tools often presents a significant barrier to these users, limiting their ability to utilize and analyze their data effectively.</a:t>
            </a:r>
          </a:p>
        </p:txBody>
      </p:sp>
      <p:sp>
        <p:nvSpPr>
          <p:cNvPr name="TextBox 9" id="9"/>
          <p:cNvSpPr txBox="true"/>
          <p:nvPr/>
        </p:nvSpPr>
        <p:spPr>
          <a:xfrm rot="0">
            <a:off x="2975765" y="1823862"/>
            <a:ext cx="11442900" cy="1009650"/>
          </a:xfrm>
          <a:prstGeom prst="rect">
            <a:avLst/>
          </a:prstGeom>
        </p:spPr>
        <p:txBody>
          <a:bodyPr anchor="t" rtlCol="false" tIns="0" lIns="0" bIns="0" rIns="0">
            <a:spAutoFit/>
          </a:bodyPr>
          <a:lstStyle/>
          <a:p>
            <a:pPr algn="ctr">
              <a:lnSpc>
                <a:spcPts val="7920"/>
              </a:lnSpc>
            </a:pPr>
            <a:r>
              <a:rPr lang="en-US" sz="6600" u="sng">
                <a:solidFill>
                  <a:srgbClr val="FFFFFF"/>
                </a:solidFill>
                <a:latin typeface="Roboto Bold"/>
              </a:rPr>
              <a:t>Problem Statement</a:t>
            </a:r>
          </a:p>
        </p:txBody>
      </p:sp>
      <p:sp>
        <p:nvSpPr>
          <p:cNvPr name="Freeform 10" id="10"/>
          <p:cNvSpPr/>
          <p:nvPr/>
        </p:nvSpPr>
        <p:spPr>
          <a:xfrm flipH="false" flipV="false" rot="0">
            <a:off x="593628" y="76020"/>
            <a:ext cx="1072789" cy="1072789"/>
          </a:xfrm>
          <a:custGeom>
            <a:avLst/>
            <a:gdLst/>
            <a:ahLst/>
            <a:cxnLst/>
            <a:rect r="r" b="b" t="t" l="l"/>
            <a:pathLst>
              <a:path h="1072789" w="1072789">
                <a:moveTo>
                  <a:pt x="0" y="0"/>
                </a:moveTo>
                <a:lnTo>
                  <a:pt x="1072789" y="0"/>
                </a:lnTo>
                <a:lnTo>
                  <a:pt x="1072789" y="1072789"/>
                </a:lnTo>
                <a:lnTo>
                  <a:pt x="0" y="10727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93628" y="76020"/>
            <a:ext cx="1072789" cy="1072789"/>
          </a:xfrm>
          <a:custGeom>
            <a:avLst/>
            <a:gdLst/>
            <a:ahLst/>
            <a:cxnLst/>
            <a:rect r="r" b="b" t="t" l="l"/>
            <a:pathLst>
              <a:path h="1072789" w="1072789">
                <a:moveTo>
                  <a:pt x="0" y="0"/>
                </a:moveTo>
                <a:lnTo>
                  <a:pt x="1072789" y="0"/>
                </a:lnTo>
                <a:lnTo>
                  <a:pt x="1072789" y="1072789"/>
                </a:lnTo>
                <a:lnTo>
                  <a:pt x="0" y="10727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943508" y="4357828"/>
            <a:ext cx="3736180" cy="144462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Kollektif"/>
              </a:rPr>
              <a:t>The project aims to transform the schema and data structure from NoSQL to a format suitable for an RDBMS.</a:t>
            </a:r>
          </a:p>
        </p:txBody>
      </p:sp>
      <p:sp>
        <p:nvSpPr>
          <p:cNvPr name="TextBox 11" id="11"/>
          <p:cNvSpPr txBox="true"/>
          <p:nvPr/>
        </p:nvSpPr>
        <p:spPr>
          <a:xfrm rot="0">
            <a:off x="4943508" y="3878408"/>
            <a:ext cx="4529338" cy="53340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Roboto Bold"/>
              </a:rPr>
              <a:t>Schema Transformation:</a:t>
            </a:r>
            <a:r>
              <a:rPr lang="en-US" sz="3000">
                <a:solidFill>
                  <a:srgbClr val="FFFFFF"/>
                </a:solidFill>
                <a:latin typeface="Roboto Bold"/>
              </a:rPr>
              <a:t> </a:t>
            </a:r>
          </a:p>
        </p:txBody>
      </p:sp>
      <p:sp>
        <p:nvSpPr>
          <p:cNvPr name="TextBox 12" id="12"/>
          <p:cNvSpPr txBox="true"/>
          <p:nvPr/>
        </p:nvSpPr>
        <p:spPr>
          <a:xfrm rot="0">
            <a:off x="12004984" y="4387361"/>
            <a:ext cx="3817417" cy="144462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Kollektif"/>
              </a:rPr>
              <a:t>The project should provide a user-friendly interface that allows users to initiate and manage data conversion tasks easily.</a:t>
            </a:r>
          </a:p>
        </p:txBody>
      </p:sp>
      <p:sp>
        <p:nvSpPr>
          <p:cNvPr name="Freeform 13" id="13"/>
          <p:cNvSpPr/>
          <p:nvPr/>
        </p:nvSpPr>
        <p:spPr>
          <a:xfrm flipH="false" flipV="false" rot="0">
            <a:off x="10526881" y="362598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545676" y="390794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5" id="15"/>
          <p:cNvSpPr txBox="true"/>
          <p:nvPr/>
        </p:nvSpPr>
        <p:spPr>
          <a:xfrm rot="0">
            <a:off x="12004984" y="3907941"/>
            <a:ext cx="4873500" cy="53340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Roboto Bold"/>
              </a:rPr>
              <a:t>User-friendly Interface:</a:t>
            </a:r>
          </a:p>
        </p:txBody>
      </p:sp>
      <p:sp>
        <p:nvSpPr>
          <p:cNvPr name="TextBox 16" id="16"/>
          <p:cNvSpPr txBox="true"/>
          <p:nvPr/>
        </p:nvSpPr>
        <p:spPr>
          <a:xfrm rot="0">
            <a:off x="8096397" y="7244801"/>
            <a:ext cx="4295296" cy="10826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Kollektif"/>
              </a:rPr>
              <a:t>The project aims to convert different types of NoSQL files (e.g. .csv, .xml, .json, etc.) into RDBMS files.</a:t>
            </a:r>
          </a:p>
        </p:txBody>
      </p:sp>
      <p:sp>
        <p:nvSpPr>
          <p:cNvPr name="TextBox 17" id="17"/>
          <p:cNvSpPr txBox="true"/>
          <p:nvPr/>
        </p:nvSpPr>
        <p:spPr>
          <a:xfrm rot="0">
            <a:off x="7919019" y="6254201"/>
            <a:ext cx="5714728" cy="106680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Roboto Bold"/>
              </a:rPr>
              <a:t>Single-Platform for Different File Conversions:</a:t>
            </a:r>
            <a:r>
              <a:rPr lang="en-US" sz="3000">
                <a:solidFill>
                  <a:srgbClr val="FFFFFF"/>
                </a:solidFill>
                <a:latin typeface="Roboto Bold"/>
              </a:rPr>
              <a:t> </a:t>
            </a:r>
          </a:p>
        </p:txBody>
      </p:sp>
      <p:sp>
        <p:nvSpPr>
          <p:cNvPr name="TextBox 18" id="18"/>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Objectives:</a:t>
            </a:r>
          </a:p>
        </p:txBody>
      </p:sp>
      <p:sp>
        <p:nvSpPr>
          <p:cNvPr name="Freeform 19" id="19"/>
          <p:cNvSpPr/>
          <p:nvPr/>
        </p:nvSpPr>
        <p:spPr>
          <a:xfrm flipH="false" flipV="false" rot="0">
            <a:off x="6465037" y="6112246"/>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0">
            <a:off x="6465037" y="6394202"/>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Freeform 21" id="21"/>
          <p:cNvSpPr/>
          <p:nvPr/>
        </p:nvSpPr>
        <p:spPr>
          <a:xfrm flipH="false" flipV="false" rot="0">
            <a:off x="3460650"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3479446"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82912" y="1743178"/>
            <a:ext cx="13153663" cy="7758830"/>
          </a:xfrm>
          <a:prstGeom prst="rect">
            <a:avLst/>
          </a:prstGeom>
        </p:spPr>
        <p:txBody>
          <a:bodyPr anchor="t" rtlCol="false" tIns="0" lIns="0" bIns="0" rIns="0">
            <a:spAutoFit/>
          </a:bodyPr>
          <a:lstStyle/>
          <a:p>
            <a:pPr algn="just">
              <a:lnSpc>
                <a:spcPts val="3897"/>
              </a:lnSpc>
            </a:pPr>
            <a:r>
              <a:rPr lang="en-US" sz="2784">
                <a:solidFill>
                  <a:srgbClr val="FFFFFF"/>
                </a:solidFill>
                <a:latin typeface="Quicksand Medium"/>
              </a:rPr>
              <a:t>1. PHP</a:t>
            </a:r>
          </a:p>
          <a:p>
            <a:pPr algn="just">
              <a:lnSpc>
                <a:spcPts val="3897"/>
              </a:lnSpc>
            </a:pPr>
            <a:r>
              <a:rPr lang="en-US" sz="2784">
                <a:solidFill>
                  <a:srgbClr val="FFFFFF"/>
                </a:solidFill>
                <a:latin typeface="Quicksand Medium"/>
              </a:rPr>
              <a:t>2. XAMPP</a:t>
            </a:r>
          </a:p>
          <a:p>
            <a:pPr algn="just">
              <a:lnSpc>
                <a:spcPts val="3897"/>
              </a:lnSpc>
            </a:pPr>
            <a:r>
              <a:rPr lang="en-US" sz="2784">
                <a:solidFill>
                  <a:srgbClr val="FFFFFF"/>
                </a:solidFill>
                <a:latin typeface="Quicksand Medium"/>
              </a:rPr>
              <a:t>3. Database Connectors:</a:t>
            </a:r>
          </a:p>
          <a:p>
            <a:pPr algn="just">
              <a:lnSpc>
                <a:spcPts val="3897"/>
              </a:lnSpc>
            </a:pPr>
            <a:r>
              <a:rPr lang="en-US" sz="2784">
                <a:solidFill>
                  <a:srgbClr val="FFFFFF"/>
                </a:solidFill>
                <a:latin typeface="Quicksand"/>
              </a:rPr>
              <a:t>              </a:t>
            </a:r>
            <a:r>
              <a:rPr lang="en-US" sz="2784">
                <a:solidFill>
                  <a:srgbClr val="FFFFFF"/>
                </a:solidFill>
                <a:latin typeface="Quicksand Medium"/>
              </a:rPr>
              <a:t>•</a:t>
            </a:r>
            <a:r>
              <a:rPr lang="en-US" sz="2784">
                <a:solidFill>
                  <a:srgbClr val="FFFFFF"/>
                </a:solidFill>
                <a:latin typeface="Quicksand Bold"/>
              </a:rPr>
              <a:t>RDBMS (e.g., MySQL or MariaDB): </a:t>
            </a:r>
            <a:r>
              <a:rPr lang="en-US" sz="2784">
                <a:solidFill>
                  <a:srgbClr val="FFFFFF"/>
                </a:solidFill>
                <a:latin typeface="Quicksand Medium"/>
              </a:rPr>
              <a:t>XAMPP includes MySQL (or  </a:t>
            </a:r>
          </a:p>
          <a:p>
            <a:pPr algn="just">
              <a:lnSpc>
                <a:spcPts val="3897"/>
              </a:lnSpc>
            </a:pPr>
            <a:r>
              <a:rPr lang="en-US" sz="2784">
                <a:solidFill>
                  <a:srgbClr val="FFFFFF"/>
                </a:solidFill>
                <a:latin typeface="Quicksand Medium"/>
              </a:rPr>
              <a:t>               </a:t>
            </a:r>
            <a:r>
              <a:rPr lang="en-US" sz="2784">
                <a:solidFill>
                  <a:srgbClr val="FFFFFF"/>
                </a:solidFill>
                <a:latin typeface="Quicksand Medium"/>
              </a:rPr>
              <a:t>MariaDB), so you can use PHP's built-in MySQL functions or the PDO        </a:t>
            </a:r>
          </a:p>
          <a:p>
            <a:pPr algn="just">
              <a:lnSpc>
                <a:spcPts val="3897"/>
              </a:lnSpc>
            </a:pPr>
            <a:r>
              <a:rPr lang="en-US" sz="2784">
                <a:solidFill>
                  <a:srgbClr val="FFFFFF"/>
                </a:solidFill>
                <a:latin typeface="Quicksand Medium"/>
              </a:rPr>
              <a:t>               </a:t>
            </a:r>
            <a:r>
              <a:rPr lang="en-US" sz="2784">
                <a:solidFill>
                  <a:srgbClr val="FFFFFF"/>
                </a:solidFill>
                <a:latin typeface="Quicksand Medium"/>
              </a:rPr>
              <a:t>extension for connecting to and working with relational databases.</a:t>
            </a:r>
          </a:p>
          <a:p>
            <a:pPr algn="just">
              <a:lnSpc>
                <a:spcPts val="3897"/>
              </a:lnSpc>
            </a:pPr>
            <a:r>
              <a:rPr lang="en-US" sz="2784">
                <a:solidFill>
                  <a:srgbClr val="FFFFFF"/>
                </a:solidFill>
                <a:latin typeface="Quicksand Medium"/>
              </a:rPr>
              <a:t>4. Data Serialization/Deserialization:</a:t>
            </a:r>
          </a:p>
          <a:p>
            <a:pPr algn="just">
              <a:lnSpc>
                <a:spcPts val="3897"/>
              </a:lnSpc>
            </a:pPr>
            <a:r>
              <a:rPr lang="en-US" sz="2784">
                <a:solidFill>
                  <a:srgbClr val="FFFFFF"/>
                </a:solidFill>
                <a:latin typeface="Quicksand"/>
              </a:rPr>
              <a:t>           </a:t>
            </a:r>
            <a:r>
              <a:rPr lang="en-US" sz="2784">
                <a:solidFill>
                  <a:srgbClr val="FFFFFF"/>
                </a:solidFill>
                <a:latin typeface="Quicksand Medium"/>
              </a:rPr>
              <a:t>•JSON: PHP provides built-in support for working with JSON data</a:t>
            </a:r>
          </a:p>
          <a:p>
            <a:pPr algn="just">
              <a:lnSpc>
                <a:spcPts val="3897"/>
              </a:lnSpc>
            </a:pPr>
            <a:r>
              <a:rPr lang="en-US" sz="2784">
                <a:solidFill>
                  <a:srgbClr val="FFFFFF"/>
                </a:solidFill>
                <a:latin typeface="Quicksand Medium"/>
              </a:rPr>
              <a:t>              using functions like json_encode and json_decode.</a:t>
            </a:r>
          </a:p>
          <a:p>
            <a:pPr algn="just">
              <a:lnSpc>
                <a:spcPts val="3897"/>
              </a:lnSpc>
            </a:pPr>
            <a:r>
              <a:rPr lang="en-US" sz="2784">
                <a:solidFill>
                  <a:srgbClr val="FFFFFF"/>
                </a:solidFill>
                <a:latin typeface="Quicksand"/>
              </a:rPr>
              <a:t>           </a:t>
            </a:r>
            <a:r>
              <a:rPr lang="en-US" sz="2784">
                <a:solidFill>
                  <a:srgbClr val="FFFFFF"/>
                </a:solidFill>
                <a:latin typeface="Quicksand Medium"/>
              </a:rPr>
              <a:t>•XML: You can use PHP's Simple XML or DOM Document for handling </a:t>
            </a:r>
          </a:p>
          <a:p>
            <a:pPr algn="just">
              <a:lnSpc>
                <a:spcPts val="3897"/>
              </a:lnSpc>
            </a:pPr>
            <a:r>
              <a:rPr lang="en-US" sz="2784">
                <a:solidFill>
                  <a:srgbClr val="FFFFFF"/>
                </a:solidFill>
                <a:latin typeface="Quicksand Medium"/>
              </a:rPr>
              <a:t>             </a:t>
            </a:r>
            <a:r>
              <a:rPr lang="en-US" sz="2784">
                <a:solidFill>
                  <a:srgbClr val="FFFFFF"/>
                </a:solidFill>
                <a:latin typeface="Quicksand Medium"/>
              </a:rPr>
              <a:t>XML data.</a:t>
            </a:r>
          </a:p>
          <a:p>
            <a:pPr algn="just">
              <a:lnSpc>
                <a:spcPts val="3897"/>
              </a:lnSpc>
            </a:pPr>
            <a:r>
              <a:rPr lang="en-US" sz="2784">
                <a:solidFill>
                  <a:srgbClr val="FFFFFF"/>
                </a:solidFill>
                <a:latin typeface="Quicksand Medium"/>
              </a:rPr>
              <a:t>          </a:t>
            </a:r>
            <a:r>
              <a:rPr lang="en-US" sz="2784">
                <a:solidFill>
                  <a:srgbClr val="FFFFFF"/>
                </a:solidFill>
                <a:latin typeface="Quicksand Medium"/>
              </a:rPr>
              <a:t>•CSV: PHP offers functions like “fgetcsv” and “fputcsv” for </a:t>
            </a:r>
          </a:p>
          <a:p>
            <a:pPr algn="just">
              <a:lnSpc>
                <a:spcPts val="3897"/>
              </a:lnSpc>
            </a:pPr>
            <a:r>
              <a:rPr lang="en-US" sz="2784">
                <a:solidFill>
                  <a:srgbClr val="FFFFFF"/>
                </a:solidFill>
                <a:latin typeface="Quicksand Medium"/>
              </a:rPr>
              <a:t>            </a:t>
            </a:r>
            <a:r>
              <a:rPr lang="en-US" sz="2784">
                <a:solidFill>
                  <a:srgbClr val="FFFFFF"/>
                </a:solidFill>
                <a:latin typeface="Quicksand Medium"/>
              </a:rPr>
              <a:t>manipulating CSV data.</a:t>
            </a:r>
          </a:p>
          <a:p>
            <a:pPr algn="just">
              <a:lnSpc>
                <a:spcPts val="3897"/>
              </a:lnSpc>
            </a:pPr>
            <a:r>
              <a:rPr lang="en-US" sz="2784">
                <a:solidFill>
                  <a:srgbClr val="FFFFFF"/>
                </a:solidFill>
                <a:latin typeface="Quicksand Medium"/>
              </a:rPr>
              <a:t>5. ETL Logic: Implement the ETL logic using PHP to extract data from the NoSQL source, transform it as needed, and load it into the RDBMS.</a:t>
            </a:r>
          </a:p>
          <a:p>
            <a:pPr algn="just">
              <a:lnSpc>
                <a:spcPts val="3897"/>
              </a:lnSpc>
            </a:pPr>
          </a:p>
        </p:txBody>
      </p:sp>
      <p:sp>
        <p:nvSpPr>
          <p:cNvPr name="TextBox 3" id="3"/>
          <p:cNvSpPr txBox="true"/>
          <p:nvPr/>
        </p:nvSpPr>
        <p:spPr>
          <a:xfrm rot="0">
            <a:off x="183010" y="241485"/>
            <a:ext cx="6961347" cy="1047750"/>
          </a:xfrm>
          <a:prstGeom prst="rect">
            <a:avLst/>
          </a:prstGeom>
        </p:spPr>
        <p:txBody>
          <a:bodyPr anchor="t" rtlCol="false" tIns="0" lIns="0" bIns="0" rIns="0">
            <a:spAutoFit/>
          </a:bodyPr>
          <a:lstStyle/>
          <a:p>
            <a:pPr algn="ctr">
              <a:lnSpc>
                <a:spcPts val="8144"/>
              </a:lnSpc>
              <a:spcBef>
                <a:spcPct val="0"/>
              </a:spcBef>
            </a:pPr>
            <a:r>
              <a:rPr lang="en-US" sz="6786" u="sng">
                <a:solidFill>
                  <a:srgbClr val="FFFFFF"/>
                </a:solidFill>
                <a:latin typeface="Roboto Bold"/>
              </a:rPr>
              <a:t>Technology Used:</a:t>
            </a:r>
          </a:p>
        </p:txBody>
      </p:sp>
      <p:pic>
        <p:nvPicPr>
          <p:cNvPr name="Picture 4" id="4"/>
          <p:cNvPicPr>
            <a:picLocks noChangeAspect="true"/>
          </p:cNvPicPr>
          <p:nvPr/>
        </p:nvPicPr>
        <p:blipFill>
          <a:blip r:embed="rId2"/>
          <a:srcRect l="0" t="0" r="0" b="0"/>
          <a:stretch>
            <a:fillRect/>
          </a:stretch>
        </p:blipFill>
        <p:spPr>
          <a:xfrm flipH="false" flipV="false" rot="0">
            <a:off x="13120260" y="2088749"/>
            <a:ext cx="6010596" cy="6102127"/>
          </a:xfrm>
          <a:prstGeom prst="rect">
            <a:avLst/>
          </a:prstGeom>
        </p:spPr>
      </p:pic>
      <p:sp>
        <p:nvSpPr>
          <p:cNvPr name="Freeform 5" id="5"/>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4703" y="463249"/>
            <a:ext cx="11811618" cy="1864995"/>
          </a:xfrm>
          <a:prstGeom prst="rect">
            <a:avLst/>
          </a:prstGeom>
        </p:spPr>
        <p:txBody>
          <a:bodyPr anchor="t" rtlCol="false" tIns="0" lIns="0" bIns="0" rIns="0">
            <a:spAutoFit/>
          </a:bodyPr>
          <a:lstStyle/>
          <a:p>
            <a:pPr algn="just">
              <a:lnSpc>
                <a:spcPts val="7260"/>
              </a:lnSpc>
            </a:pPr>
            <a:r>
              <a:rPr lang="en-US" sz="6600" spc="706">
                <a:solidFill>
                  <a:srgbClr val="FFFFFF"/>
                </a:solidFill>
                <a:latin typeface="Public Sans Bold"/>
              </a:rPr>
              <a:t>WORKFLOW DIAGRAM:</a:t>
            </a:r>
          </a:p>
          <a:p>
            <a:pPr algn="r">
              <a:lnSpc>
                <a:spcPts val="7260"/>
              </a:lnSpc>
            </a:pPr>
          </a:p>
        </p:txBody>
      </p:sp>
      <p:sp>
        <p:nvSpPr>
          <p:cNvPr name="Freeform 4" id="4"/>
          <p:cNvSpPr/>
          <p:nvPr/>
        </p:nvSpPr>
        <p:spPr>
          <a:xfrm flipH="false" flipV="false" rot="0">
            <a:off x="-279761" y="1516281"/>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34289" y="1990166"/>
            <a:ext cx="2309621" cy="1131714"/>
          </a:xfrm>
          <a:custGeom>
            <a:avLst/>
            <a:gdLst/>
            <a:ahLst/>
            <a:cxnLst/>
            <a:rect r="r" b="b" t="t" l="l"/>
            <a:pathLst>
              <a:path h="1131714" w="2309621">
                <a:moveTo>
                  <a:pt x="0" y="0"/>
                </a:moveTo>
                <a:lnTo>
                  <a:pt x="2309621" y="0"/>
                </a:lnTo>
                <a:lnTo>
                  <a:pt x="2309621" y="1131715"/>
                </a:lnTo>
                <a:lnTo>
                  <a:pt x="0" y="1131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167556" y="2327270"/>
            <a:ext cx="2843086" cy="409882"/>
          </a:xfrm>
          <a:prstGeom prst="rect">
            <a:avLst/>
          </a:prstGeom>
        </p:spPr>
        <p:txBody>
          <a:bodyPr anchor="t" rtlCol="false" tIns="0" lIns="0" bIns="0" rIns="0">
            <a:spAutoFit/>
          </a:bodyPr>
          <a:lstStyle/>
          <a:p>
            <a:pPr algn="ctr">
              <a:lnSpc>
                <a:spcPts val="3343"/>
              </a:lnSpc>
              <a:spcBef>
                <a:spcPct val="0"/>
              </a:spcBef>
            </a:pPr>
            <a:r>
              <a:rPr lang="en-US" sz="2387">
                <a:solidFill>
                  <a:srgbClr val="FFFFFF"/>
                </a:solidFill>
                <a:latin typeface="Canva Sans Bold"/>
              </a:rPr>
              <a:t>START</a:t>
            </a:r>
          </a:p>
        </p:txBody>
      </p:sp>
      <p:sp>
        <p:nvSpPr>
          <p:cNvPr name="Freeform 7" id="7"/>
          <p:cNvSpPr/>
          <p:nvPr/>
        </p:nvSpPr>
        <p:spPr>
          <a:xfrm flipH="false" flipV="false" rot="0">
            <a:off x="3388437" y="3599098"/>
            <a:ext cx="2309621" cy="1131714"/>
          </a:xfrm>
          <a:custGeom>
            <a:avLst/>
            <a:gdLst/>
            <a:ahLst/>
            <a:cxnLst/>
            <a:rect r="r" b="b" t="t" l="l"/>
            <a:pathLst>
              <a:path h="1131714" w="2309621">
                <a:moveTo>
                  <a:pt x="0" y="0"/>
                </a:moveTo>
                <a:lnTo>
                  <a:pt x="2309621" y="0"/>
                </a:lnTo>
                <a:lnTo>
                  <a:pt x="2309621" y="1131714"/>
                </a:lnTo>
                <a:lnTo>
                  <a:pt x="0" y="1131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121705" y="3936202"/>
            <a:ext cx="2843086" cy="409882"/>
          </a:xfrm>
          <a:prstGeom prst="rect">
            <a:avLst/>
          </a:prstGeom>
        </p:spPr>
        <p:txBody>
          <a:bodyPr anchor="t" rtlCol="false" tIns="0" lIns="0" bIns="0" rIns="0">
            <a:spAutoFit/>
          </a:bodyPr>
          <a:lstStyle/>
          <a:p>
            <a:pPr algn="ctr">
              <a:lnSpc>
                <a:spcPts val="3343"/>
              </a:lnSpc>
              <a:spcBef>
                <a:spcPct val="0"/>
              </a:spcBef>
            </a:pPr>
            <a:r>
              <a:rPr lang="en-US" sz="2387">
                <a:solidFill>
                  <a:srgbClr val="FFFFFF"/>
                </a:solidFill>
                <a:latin typeface="Canva Sans Bold"/>
              </a:rPr>
              <a:t>USER LOGIN</a:t>
            </a:r>
          </a:p>
        </p:txBody>
      </p:sp>
      <p:sp>
        <p:nvSpPr>
          <p:cNvPr name="Freeform 9" id="9"/>
          <p:cNvSpPr/>
          <p:nvPr/>
        </p:nvSpPr>
        <p:spPr>
          <a:xfrm flipH="false" flipV="false" rot="0">
            <a:off x="3167556" y="5254313"/>
            <a:ext cx="2751383" cy="1358873"/>
          </a:xfrm>
          <a:custGeom>
            <a:avLst/>
            <a:gdLst/>
            <a:ahLst/>
            <a:cxnLst/>
            <a:rect r="r" b="b" t="t" l="l"/>
            <a:pathLst>
              <a:path h="1358873" w="2751383">
                <a:moveTo>
                  <a:pt x="0" y="0"/>
                </a:moveTo>
                <a:lnTo>
                  <a:pt x="2751383" y="0"/>
                </a:lnTo>
                <a:lnTo>
                  <a:pt x="2751383" y="1358874"/>
                </a:lnTo>
                <a:lnTo>
                  <a:pt x="0" y="1358874"/>
                </a:lnTo>
                <a:lnTo>
                  <a:pt x="0" y="0"/>
                </a:lnTo>
                <a:close/>
              </a:path>
            </a:pathLst>
          </a:custGeom>
          <a:blipFill>
            <a:blip r:embed="rId6">
              <a:extLst>
                <a:ext uri="{96DAC541-7B7A-43D3-8B79-37D633B846F1}">
                  <asvg:svgBlip xmlns:asvg="http://schemas.microsoft.com/office/drawing/2016/SVG/main" r:embed="rId7"/>
                </a:ext>
              </a:extLst>
            </a:blip>
            <a:stretch>
              <a:fillRect l="-396" t="0" r="-396" b="0"/>
            </a:stretch>
          </a:blipFill>
        </p:spPr>
      </p:sp>
      <p:sp>
        <p:nvSpPr>
          <p:cNvPr name="TextBox 10" id="10"/>
          <p:cNvSpPr txBox="true"/>
          <p:nvPr/>
        </p:nvSpPr>
        <p:spPr>
          <a:xfrm rot="0">
            <a:off x="3273622" y="5549205"/>
            <a:ext cx="2539251" cy="662276"/>
          </a:xfrm>
          <a:prstGeom prst="rect">
            <a:avLst/>
          </a:prstGeom>
        </p:spPr>
        <p:txBody>
          <a:bodyPr anchor="t" rtlCol="false" tIns="0" lIns="0" bIns="0" rIns="0">
            <a:spAutoFit/>
          </a:bodyPr>
          <a:lstStyle/>
          <a:p>
            <a:pPr algn="ctr">
              <a:lnSpc>
                <a:spcPts val="2672"/>
              </a:lnSpc>
            </a:pPr>
            <a:r>
              <a:rPr lang="en-US" sz="1909">
                <a:solidFill>
                  <a:srgbClr val="FFFFFF"/>
                </a:solidFill>
                <a:latin typeface="Canva Sans Bold"/>
              </a:rPr>
              <a:t>USER SELECT </a:t>
            </a:r>
          </a:p>
          <a:p>
            <a:pPr algn="ctr">
              <a:lnSpc>
                <a:spcPts val="2672"/>
              </a:lnSpc>
              <a:spcBef>
                <a:spcPct val="0"/>
              </a:spcBef>
            </a:pPr>
            <a:r>
              <a:rPr lang="en-US" sz="1909">
                <a:solidFill>
                  <a:srgbClr val="FFFFFF"/>
                </a:solidFill>
                <a:latin typeface="Canva Sans Bold"/>
              </a:rPr>
              <a:t>NoSQL DATA TYPE</a:t>
            </a:r>
          </a:p>
        </p:txBody>
      </p:sp>
      <p:sp>
        <p:nvSpPr>
          <p:cNvPr name="Freeform 11" id="11"/>
          <p:cNvSpPr/>
          <p:nvPr/>
        </p:nvSpPr>
        <p:spPr>
          <a:xfrm flipH="false" flipV="false" rot="0">
            <a:off x="4412529" y="3121881"/>
            <a:ext cx="353141" cy="477217"/>
          </a:xfrm>
          <a:custGeom>
            <a:avLst/>
            <a:gdLst/>
            <a:ahLst/>
            <a:cxnLst/>
            <a:rect r="r" b="b" t="t" l="l"/>
            <a:pathLst>
              <a:path h="477217" w="353141">
                <a:moveTo>
                  <a:pt x="0" y="0"/>
                </a:moveTo>
                <a:lnTo>
                  <a:pt x="353141" y="0"/>
                </a:lnTo>
                <a:lnTo>
                  <a:pt x="353141" y="477217"/>
                </a:lnTo>
                <a:lnTo>
                  <a:pt x="0" y="477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412529" y="4729471"/>
            <a:ext cx="353141" cy="477217"/>
          </a:xfrm>
          <a:custGeom>
            <a:avLst/>
            <a:gdLst/>
            <a:ahLst/>
            <a:cxnLst/>
            <a:rect r="r" b="b" t="t" l="l"/>
            <a:pathLst>
              <a:path h="477217" w="353141">
                <a:moveTo>
                  <a:pt x="0" y="0"/>
                </a:moveTo>
                <a:lnTo>
                  <a:pt x="353141" y="0"/>
                </a:lnTo>
                <a:lnTo>
                  <a:pt x="353141" y="477217"/>
                </a:lnTo>
                <a:lnTo>
                  <a:pt x="0" y="477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3" id="13"/>
          <p:cNvSpPr/>
          <p:nvPr/>
        </p:nvSpPr>
        <p:spPr>
          <a:xfrm flipV="true">
            <a:off x="2916551" y="8690847"/>
            <a:ext cx="3333459" cy="0"/>
          </a:xfrm>
          <a:prstGeom prst="line">
            <a:avLst/>
          </a:prstGeom>
          <a:ln cap="flat" w="19050">
            <a:solidFill>
              <a:srgbClr val="FFFFFF"/>
            </a:solidFill>
            <a:prstDash val="solid"/>
            <a:headEnd type="none" len="sm" w="sm"/>
            <a:tailEnd type="none" len="sm" w="sm"/>
          </a:ln>
        </p:spPr>
      </p:sp>
      <p:sp>
        <p:nvSpPr>
          <p:cNvPr name="Freeform 14" id="14"/>
          <p:cNvSpPr/>
          <p:nvPr/>
        </p:nvSpPr>
        <p:spPr>
          <a:xfrm flipH="false" flipV="false" rot="0">
            <a:off x="2139598" y="7465014"/>
            <a:ext cx="1529062" cy="749241"/>
          </a:xfrm>
          <a:custGeom>
            <a:avLst/>
            <a:gdLst/>
            <a:ahLst/>
            <a:cxnLst/>
            <a:rect r="r" b="b" t="t" l="l"/>
            <a:pathLst>
              <a:path h="749241" w="1529062">
                <a:moveTo>
                  <a:pt x="0" y="0"/>
                </a:moveTo>
                <a:lnTo>
                  <a:pt x="1529062" y="0"/>
                </a:lnTo>
                <a:lnTo>
                  <a:pt x="1529062" y="749241"/>
                </a:lnTo>
                <a:lnTo>
                  <a:pt x="0" y="7492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963010" y="7681620"/>
            <a:ext cx="1882237" cy="277928"/>
          </a:xfrm>
          <a:prstGeom prst="rect">
            <a:avLst/>
          </a:prstGeom>
        </p:spPr>
        <p:txBody>
          <a:bodyPr anchor="t" rtlCol="false" tIns="0" lIns="0" bIns="0" rIns="0">
            <a:spAutoFit/>
          </a:bodyPr>
          <a:lstStyle/>
          <a:p>
            <a:pPr algn="ctr">
              <a:lnSpc>
                <a:spcPts val="2213"/>
              </a:lnSpc>
              <a:spcBef>
                <a:spcPct val="0"/>
              </a:spcBef>
            </a:pPr>
            <a:r>
              <a:rPr lang="en-US" sz="1580">
                <a:solidFill>
                  <a:srgbClr val="FFFFFF"/>
                </a:solidFill>
                <a:latin typeface="Canva Sans Bold"/>
              </a:rPr>
              <a:t>CSV</a:t>
            </a:r>
          </a:p>
        </p:txBody>
      </p:sp>
      <p:sp>
        <p:nvSpPr>
          <p:cNvPr name="Freeform 16" id="16"/>
          <p:cNvSpPr/>
          <p:nvPr/>
        </p:nvSpPr>
        <p:spPr>
          <a:xfrm flipH="false" flipV="false" rot="0">
            <a:off x="3811218" y="7443691"/>
            <a:ext cx="1529062" cy="749241"/>
          </a:xfrm>
          <a:custGeom>
            <a:avLst/>
            <a:gdLst/>
            <a:ahLst/>
            <a:cxnLst/>
            <a:rect r="r" b="b" t="t" l="l"/>
            <a:pathLst>
              <a:path h="749241" w="1529062">
                <a:moveTo>
                  <a:pt x="0" y="0"/>
                </a:moveTo>
                <a:lnTo>
                  <a:pt x="1529062" y="0"/>
                </a:lnTo>
                <a:lnTo>
                  <a:pt x="1529062" y="749240"/>
                </a:lnTo>
                <a:lnTo>
                  <a:pt x="0" y="749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634630" y="7660297"/>
            <a:ext cx="1882237" cy="277928"/>
          </a:xfrm>
          <a:prstGeom prst="rect">
            <a:avLst/>
          </a:prstGeom>
        </p:spPr>
        <p:txBody>
          <a:bodyPr anchor="t" rtlCol="false" tIns="0" lIns="0" bIns="0" rIns="0">
            <a:spAutoFit/>
          </a:bodyPr>
          <a:lstStyle/>
          <a:p>
            <a:pPr algn="ctr">
              <a:lnSpc>
                <a:spcPts val="2213"/>
              </a:lnSpc>
              <a:spcBef>
                <a:spcPct val="0"/>
              </a:spcBef>
            </a:pPr>
            <a:r>
              <a:rPr lang="en-US" sz="1580">
                <a:solidFill>
                  <a:srgbClr val="FFFFFF"/>
                </a:solidFill>
                <a:latin typeface="Canva Sans Bold"/>
              </a:rPr>
              <a:t>JSON</a:t>
            </a:r>
          </a:p>
        </p:txBody>
      </p:sp>
      <p:sp>
        <p:nvSpPr>
          <p:cNvPr name="Freeform 18" id="18"/>
          <p:cNvSpPr/>
          <p:nvPr/>
        </p:nvSpPr>
        <p:spPr>
          <a:xfrm flipH="false" flipV="false" rot="0">
            <a:off x="5482837" y="7422368"/>
            <a:ext cx="1529062" cy="749241"/>
          </a:xfrm>
          <a:custGeom>
            <a:avLst/>
            <a:gdLst/>
            <a:ahLst/>
            <a:cxnLst/>
            <a:rect r="r" b="b" t="t" l="l"/>
            <a:pathLst>
              <a:path h="749241" w="1529062">
                <a:moveTo>
                  <a:pt x="0" y="0"/>
                </a:moveTo>
                <a:lnTo>
                  <a:pt x="1529063" y="0"/>
                </a:lnTo>
                <a:lnTo>
                  <a:pt x="1529063" y="749240"/>
                </a:lnTo>
                <a:lnTo>
                  <a:pt x="0" y="7492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5306250" y="7638974"/>
            <a:ext cx="1882237" cy="277928"/>
          </a:xfrm>
          <a:prstGeom prst="rect">
            <a:avLst/>
          </a:prstGeom>
        </p:spPr>
        <p:txBody>
          <a:bodyPr anchor="t" rtlCol="false" tIns="0" lIns="0" bIns="0" rIns="0">
            <a:spAutoFit/>
          </a:bodyPr>
          <a:lstStyle/>
          <a:p>
            <a:pPr algn="ctr">
              <a:lnSpc>
                <a:spcPts val="2213"/>
              </a:lnSpc>
              <a:spcBef>
                <a:spcPct val="0"/>
              </a:spcBef>
            </a:pPr>
            <a:r>
              <a:rPr lang="en-US" sz="1580">
                <a:solidFill>
                  <a:srgbClr val="FFFFFF"/>
                </a:solidFill>
                <a:latin typeface="Canva Sans Bold"/>
              </a:rPr>
              <a:t>XML</a:t>
            </a:r>
          </a:p>
        </p:txBody>
      </p:sp>
      <p:sp>
        <p:nvSpPr>
          <p:cNvPr name="AutoShape 20" id="20"/>
          <p:cNvSpPr/>
          <p:nvPr/>
        </p:nvSpPr>
        <p:spPr>
          <a:xfrm flipV="true">
            <a:off x="2899307" y="6995192"/>
            <a:ext cx="3317062" cy="21468"/>
          </a:xfrm>
          <a:prstGeom prst="line">
            <a:avLst/>
          </a:prstGeom>
          <a:ln cap="flat" w="19050">
            <a:solidFill>
              <a:srgbClr val="FFFFFF"/>
            </a:solidFill>
            <a:prstDash val="solid"/>
            <a:headEnd type="none" len="sm" w="sm"/>
            <a:tailEnd type="none" len="sm" w="sm"/>
          </a:ln>
        </p:spPr>
      </p:sp>
      <p:sp>
        <p:nvSpPr>
          <p:cNvPr name="Freeform 21" id="21"/>
          <p:cNvSpPr/>
          <p:nvPr/>
        </p:nvSpPr>
        <p:spPr>
          <a:xfrm flipH="false" flipV="false" rot="0">
            <a:off x="2737628" y="6998966"/>
            <a:ext cx="353141" cy="477217"/>
          </a:xfrm>
          <a:custGeom>
            <a:avLst/>
            <a:gdLst/>
            <a:ahLst/>
            <a:cxnLst/>
            <a:rect r="r" b="b" t="t" l="l"/>
            <a:pathLst>
              <a:path h="477217" w="353141">
                <a:moveTo>
                  <a:pt x="0" y="0"/>
                </a:moveTo>
                <a:lnTo>
                  <a:pt x="353140" y="0"/>
                </a:lnTo>
                <a:lnTo>
                  <a:pt x="353140" y="477217"/>
                </a:lnTo>
                <a:lnTo>
                  <a:pt x="0" y="477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4395572" y="6977497"/>
            <a:ext cx="353141" cy="477217"/>
          </a:xfrm>
          <a:custGeom>
            <a:avLst/>
            <a:gdLst/>
            <a:ahLst/>
            <a:cxnLst/>
            <a:rect r="r" b="b" t="t" l="l"/>
            <a:pathLst>
              <a:path h="477217" w="353141">
                <a:moveTo>
                  <a:pt x="0" y="0"/>
                </a:moveTo>
                <a:lnTo>
                  <a:pt x="353141" y="0"/>
                </a:lnTo>
                <a:lnTo>
                  <a:pt x="353141" y="477218"/>
                </a:lnTo>
                <a:lnTo>
                  <a:pt x="0" y="477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6054689" y="6977497"/>
            <a:ext cx="353141" cy="477217"/>
          </a:xfrm>
          <a:custGeom>
            <a:avLst/>
            <a:gdLst/>
            <a:ahLst/>
            <a:cxnLst/>
            <a:rect r="r" b="b" t="t" l="l"/>
            <a:pathLst>
              <a:path h="477217" w="353141">
                <a:moveTo>
                  <a:pt x="0" y="0"/>
                </a:moveTo>
                <a:lnTo>
                  <a:pt x="353141" y="0"/>
                </a:lnTo>
                <a:lnTo>
                  <a:pt x="353141" y="477218"/>
                </a:lnTo>
                <a:lnTo>
                  <a:pt x="0" y="477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24" id="24"/>
          <p:cNvSpPr/>
          <p:nvPr/>
        </p:nvSpPr>
        <p:spPr>
          <a:xfrm>
            <a:off x="2928510" y="8214255"/>
            <a:ext cx="0" cy="458702"/>
          </a:xfrm>
          <a:prstGeom prst="line">
            <a:avLst/>
          </a:prstGeom>
          <a:ln cap="flat" w="19050">
            <a:solidFill>
              <a:srgbClr val="FFFFFF"/>
            </a:solidFill>
            <a:prstDash val="solid"/>
            <a:headEnd type="none" len="sm" w="sm"/>
            <a:tailEnd type="none" len="sm" w="sm"/>
          </a:ln>
        </p:spPr>
      </p:sp>
      <p:sp>
        <p:nvSpPr>
          <p:cNvPr name="AutoShape 25" id="25"/>
          <p:cNvSpPr/>
          <p:nvPr/>
        </p:nvSpPr>
        <p:spPr>
          <a:xfrm flipH="true">
            <a:off x="4557831" y="8192931"/>
            <a:ext cx="17918" cy="476828"/>
          </a:xfrm>
          <a:prstGeom prst="line">
            <a:avLst/>
          </a:prstGeom>
          <a:ln cap="flat" w="19050">
            <a:solidFill>
              <a:srgbClr val="FFFFFF"/>
            </a:solidFill>
            <a:prstDash val="solid"/>
            <a:headEnd type="none" len="sm" w="sm"/>
            <a:tailEnd type="none" len="sm" w="sm"/>
          </a:ln>
        </p:spPr>
      </p:sp>
      <p:sp>
        <p:nvSpPr>
          <p:cNvPr name="AutoShape 26" id="26"/>
          <p:cNvSpPr/>
          <p:nvPr/>
        </p:nvSpPr>
        <p:spPr>
          <a:xfrm flipH="true">
            <a:off x="6233057" y="8171608"/>
            <a:ext cx="8142" cy="494337"/>
          </a:xfrm>
          <a:prstGeom prst="line">
            <a:avLst/>
          </a:prstGeom>
          <a:ln cap="flat" w="19050">
            <a:solidFill>
              <a:srgbClr val="FFFFFF"/>
            </a:solidFill>
            <a:prstDash val="solid"/>
            <a:headEnd type="none" len="sm" w="sm"/>
            <a:tailEnd type="none" len="sm" w="sm"/>
          </a:ln>
        </p:spPr>
      </p:sp>
      <p:sp>
        <p:nvSpPr>
          <p:cNvPr name="AutoShape 27" id="27"/>
          <p:cNvSpPr/>
          <p:nvPr/>
        </p:nvSpPr>
        <p:spPr>
          <a:xfrm flipH="true">
            <a:off x="4557836" y="8733921"/>
            <a:ext cx="8142" cy="494337"/>
          </a:xfrm>
          <a:prstGeom prst="line">
            <a:avLst/>
          </a:prstGeom>
          <a:ln cap="flat" w="19050">
            <a:solidFill>
              <a:srgbClr val="FFFFFF"/>
            </a:solidFill>
            <a:prstDash val="solid"/>
            <a:headEnd type="none" len="sm" w="sm"/>
            <a:tailEnd type="none" len="sm" w="sm"/>
          </a:ln>
        </p:spPr>
      </p:sp>
      <p:sp>
        <p:nvSpPr>
          <p:cNvPr name="AutoShape 28" id="28"/>
          <p:cNvSpPr/>
          <p:nvPr/>
        </p:nvSpPr>
        <p:spPr>
          <a:xfrm flipV="true">
            <a:off x="9108358" y="2556023"/>
            <a:ext cx="21338" cy="6672315"/>
          </a:xfrm>
          <a:prstGeom prst="line">
            <a:avLst/>
          </a:prstGeom>
          <a:ln cap="flat" w="47625">
            <a:solidFill>
              <a:srgbClr val="FFFFFF"/>
            </a:solidFill>
            <a:prstDash val="solid"/>
            <a:headEnd type="none" len="sm" w="sm"/>
            <a:tailEnd type="none" len="sm" w="sm"/>
          </a:ln>
        </p:spPr>
      </p:sp>
      <p:sp>
        <p:nvSpPr>
          <p:cNvPr name="AutoShape 29" id="29"/>
          <p:cNvSpPr/>
          <p:nvPr/>
        </p:nvSpPr>
        <p:spPr>
          <a:xfrm>
            <a:off x="9129696" y="2567243"/>
            <a:ext cx="2091051" cy="0"/>
          </a:xfrm>
          <a:prstGeom prst="line">
            <a:avLst/>
          </a:prstGeom>
          <a:ln cap="flat" w="47625">
            <a:solidFill>
              <a:srgbClr val="FFFFFF"/>
            </a:solidFill>
            <a:prstDash val="solid"/>
            <a:headEnd type="none" len="sm" w="sm"/>
            <a:tailEnd type="arrow" len="sm" w="med"/>
          </a:ln>
        </p:spPr>
      </p:sp>
      <p:sp>
        <p:nvSpPr>
          <p:cNvPr name="AutoShape 30" id="30"/>
          <p:cNvSpPr/>
          <p:nvPr/>
        </p:nvSpPr>
        <p:spPr>
          <a:xfrm flipH="true">
            <a:off x="4572143" y="6529707"/>
            <a:ext cx="27436" cy="447791"/>
          </a:xfrm>
          <a:prstGeom prst="line">
            <a:avLst/>
          </a:prstGeom>
          <a:ln cap="flat" w="19050">
            <a:solidFill>
              <a:srgbClr val="FFFFFF"/>
            </a:solidFill>
            <a:prstDash val="solid"/>
            <a:headEnd type="none" len="sm" w="sm"/>
            <a:tailEnd type="none" len="sm" w="sm"/>
          </a:ln>
        </p:spPr>
      </p:sp>
      <p:sp>
        <p:nvSpPr>
          <p:cNvPr name="AutoShape 31" id="31"/>
          <p:cNvSpPr/>
          <p:nvPr/>
        </p:nvSpPr>
        <p:spPr>
          <a:xfrm>
            <a:off x="4575749" y="9235237"/>
            <a:ext cx="4553947" cy="0"/>
          </a:xfrm>
          <a:prstGeom prst="line">
            <a:avLst/>
          </a:prstGeom>
          <a:ln cap="flat" w="47625">
            <a:solidFill>
              <a:srgbClr val="FFFFFF"/>
            </a:solidFill>
            <a:prstDash val="solid"/>
            <a:headEnd type="none" len="sm" w="sm"/>
            <a:tailEnd type="none" len="sm" w="sm"/>
          </a:ln>
        </p:spPr>
      </p:sp>
      <p:sp>
        <p:nvSpPr>
          <p:cNvPr name="Freeform 32" id="32"/>
          <p:cNvSpPr/>
          <p:nvPr/>
        </p:nvSpPr>
        <p:spPr>
          <a:xfrm flipH="false" flipV="false" rot="0">
            <a:off x="11276953" y="2110330"/>
            <a:ext cx="1881035" cy="921707"/>
          </a:xfrm>
          <a:custGeom>
            <a:avLst/>
            <a:gdLst/>
            <a:ahLst/>
            <a:cxnLst/>
            <a:rect r="r" b="b" t="t" l="l"/>
            <a:pathLst>
              <a:path h="921707" w="1881035">
                <a:moveTo>
                  <a:pt x="0" y="0"/>
                </a:moveTo>
                <a:lnTo>
                  <a:pt x="1881035" y="0"/>
                </a:lnTo>
                <a:lnTo>
                  <a:pt x="1881035" y="921708"/>
                </a:lnTo>
                <a:lnTo>
                  <a:pt x="0" y="9217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1059717" y="2203826"/>
            <a:ext cx="2315507" cy="687091"/>
          </a:xfrm>
          <a:prstGeom prst="rect">
            <a:avLst/>
          </a:prstGeom>
        </p:spPr>
        <p:txBody>
          <a:bodyPr anchor="t" rtlCol="false" tIns="0" lIns="0" bIns="0" rIns="0">
            <a:spAutoFit/>
          </a:bodyPr>
          <a:lstStyle/>
          <a:p>
            <a:pPr algn="ctr">
              <a:lnSpc>
                <a:spcPts val="2722"/>
              </a:lnSpc>
            </a:pPr>
            <a:r>
              <a:rPr lang="en-US" sz="1944">
                <a:solidFill>
                  <a:srgbClr val="FFFFFF"/>
                </a:solidFill>
                <a:latin typeface="Canva Sans Bold"/>
              </a:rPr>
              <a:t>SCHEMA </a:t>
            </a:r>
          </a:p>
          <a:p>
            <a:pPr algn="ctr">
              <a:lnSpc>
                <a:spcPts val="2722"/>
              </a:lnSpc>
              <a:spcBef>
                <a:spcPct val="0"/>
              </a:spcBef>
            </a:pPr>
            <a:r>
              <a:rPr lang="en-US" sz="1944">
                <a:solidFill>
                  <a:srgbClr val="FFFFFF"/>
                </a:solidFill>
                <a:latin typeface="Canva Sans Bold"/>
              </a:rPr>
              <a:t>ANALYZER</a:t>
            </a:r>
          </a:p>
        </p:txBody>
      </p:sp>
      <p:sp>
        <p:nvSpPr>
          <p:cNvPr name="Freeform 34" id="34"/>
          <p:cNvSpPr/>
          <p:nvPr/>
        </p:nvSpPr>
        <p:spPr>
          <a:xfrm flipH="false" flipV="false" rot="0">
            <a:off x="11042602" y="4561254"/>
            <a:ext cx="2349737" cy="1151371"/>
          </a:xfrm>
          <a:custGeom>
            <a:avLst/>
            <a:gdLst/>
            <a:ahLst/>
            <a:cxnLst/>
            <a:rect r="r" b="b" t="t" l="l"/>
            <a:pathLst>
              <a:path h="1151371" w="2349737">
                <a:moveTo>
                  <a:pt x="0" y="0"/>
                </a:moveTo>
                <a:lnTo>
                  <a:pt x="2349737" y="0"/>
                </a:lnTo>
                <a:lnTo>
                  <a:pt x="2349737" y="1151371"/>
                </a:lnTo>
                <a:lnTo>
                  <a:pt x="0" y="1151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11133184" y="4857733"/>
            <a:ext cx="2168572" cy="552500"/>
          </a:xfrm>
          <a:prstGeom prst="rect">
            <a:avLst/>
          </a:prstGeom>
        </p:spPr>
        <p:txBody>
          <a:bodyPr anchor="t" rtlCol="false" tIns="0" lIns="0" bIns="0" rIns="0">
            <a:spAutoFit/>
          </a:bodyPr>
          <a:lstStyle/>
          <a:p>
            <a:pPr algn="ctr">
              <a:lnSpc>
                <a:spcPts val="2237"/>
              </a:lnSpc>
            </a:pPr>
            <a:r>
              <a:rPr lang="en-US" sz="1598">
                <a:solidFill>
                  <a:srgbClr val="FFFFFF"/>
                </a:solidFill>
                <a:latin typeface="Canva Sans Bold"/>
              </a:rPr>
              <a:t>MAPPING OF NoSQL</a:t>
            </a:r>
          </a:p>
          <a:p>
            <a:pPr algn="ctr">
              <a:lnSpc>
                <a:spcPts val="2237"/>
              </a:lnSpc>
              <a:spcBef>
                <a:spcPct val="0"/>
              </a:spcBef>
            </a:pPr>
            <a:r>
              <a:rPr lang="en-US" sz="1598">
                <a:solidFill>
                  <a:srgbClr val="FFFFFF"/>
                </a:solidFill>
                <a:latin typeface="Canva Sans Bold"/>
              </a:rPr>
              <a:t>TO RDBMS</a:t>
            </a:r>
          </a:p>
        </p:txBody>
      </p:sp>
      <p:sp>
        <p:nvSpPr>
          <p:cNvPr name="Freeform 36" id="36"/>
          <p:cNvSpPr/>
          <p:nvPr/>
        </p:nvSpPr>
        <p:spPr>
          <a:xfrm flipH="false" flipV="false" rot="0">
            <a:off x="10929572" y="6101287"/>
            <a:ext cx="2650482" cy="1308104"/>
          </a:xfrm>
          <a:custGeom>
            <a:avLst/>
            <a:gdLst/>
            <a:ahLst/>
            <a:cxnLst/>
            <a:rect r="r" b="b" t="t" l="l"/>
            <a:pathLst>
              <a:path h="1308104" w="2650482">
                <a:moveTo>
                  <a:pt x="0" y="0"/>
                </a:moveTo>
                <a:lnTo>
                  <a:pt x="2650482" y="0"/>
                </a:lnTo>
                <a:lnTo>
                  <a:pt x="2650482" y="1308104"/>
                </a:lnTo>
                <a:lnTo>
                  <a:pt x="0" y="1308104"/>
                </a:lnTo>
                <a:lnTo>
                  <a:pt x="0" y="0"/>
                </a:lnTo>
                <a:close/>
              </a:path>
            </a:pathLst>
          </a:custGeom>
          <a:blipFill>
            <a:blip r:embed="rId6">
              <a:extLst>
                <a:ext uri="{96DAC541-7B7A-43D3-8B79-37D633B846F1}">
                  <asvg:svgBlip xmlns:asvg="http://schemas.microsoft.com/office/drawing/2016/SVG/main" r:embed="rId7"/>
                </a:ext>
              </a:extLst>
            </a:blip>
            <a:stretch>
              <a:fillRect l="-360" t="0" r="-360" b="0"/>
            </a:stretch>
          </a:blipFill>
        </p:spPr>
      </p:sp>
      <p:sp>
        <p:nvSpPr>
          <p:cNvPr name="TextBox 37" id="37"/>
          <p:cNvSpPr txBox="true"/>
          <p:nvPr/>
        </p:nvSpPr>
        <p:spPr>
          <a:xfrm rot="0">
            <a:off x="11031748" y="6439370"/>
            <a:ext cx="2446130" cy="628925"/>
          </a:xfrm>
          <a:prstGeom prst="rect">
            <a:avLst/>
          </a:prstGeom>
        </p:spPr>
        <p:txBody>
          <a:bodyPr anchor="t" rtlCol="false" tIns="0" lIns="0" bIns="0" rIns="0">
            <a:spAutoFit/>
          </a:bodyPr>
          <a:lstStyle/>
          <a:p>
            <a:pPr algn="ctr">
              <a:lnSpc>
                <a:spcPts val="2566"/>
              </a:lnSpc>
              <a:spcBef>
                <a:spcPct val="0"/>
              </a:spcBef>
            </a:pPr>
            <a:r>
              <a:rPr lang="en-US" sz="1833">
                <a:solidFill>
                  <a:srgbClr val="FFFFFF"/>
                </a:solidFill>
                <a:latin typeface="Canva Sans Bold"/>
              </a:rPr>
              <a:t>RDBMS FILE CREATED</a:t>
            </a:r>
          </a:p>
        </p:txBody>
      </p:sp>
      <p:sp>
        <p:nvSpPr>
          <p:cNvPr name="Freeform 38" id="38"/>
          <p:cNvSpPr/>
          <p:nvPr/>
        </p:nvSpPr>
        <p:spPr>
          <a:xfrm flipH="false" flipV="false" rot="0">
            <a:off x="11294437" y="7798054"/>
            <a:ext cx="1881035" cy="921707"/>
          </a:xfrm>
          <a:custGeom>
            <a:avLst/>
            <a:gdLst/>
            <a:ahLst/>
            <a:cxnLst/>
            <a:rect r="r" b="b" t="t" l="l"/>
            <a:pathLst>
              <a:path h="921707" w="1881035">
                <a:moveTo>
                  <a:pt x="0" y="0"/>
                </a:moveTo>
                <a:lnTo>
                  <a:pt x="1881035" y="0"/>
                </a:lnTo>
                <a:lnTo>
                  <a:pt x="1881035" y="921707"/>
                </a:lnTo>
                <a:lnTo>
                  <a:pt x="0" y="9217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1077201" y="8063765"/>
            <a:ext cx="2315507" cy="342659"/>
          </a:xfrm>
          <a:prstGeom prst="rect">
            <a:avLst/>
          </a:prstGeom>
        </p:spPr>
        <p:txBody>
          <a:bodyPr anchor="t" rtlCol="false" tIns="0" lIns="0" bIns="0" rIns="0">
            <a:spAutoFit/>
          </a:bodyPr>
          <a:lstStyle/>
          <a:p>
            <a:pPr algn="ctr">
              <a:lnSpc>
                <a:spcPts val="2722"/>
              </a:lnSpc>
              <a:spcBef>
                <a:spcPct val="0"/>
              </a:spcBef>
            </a:pPr>
            <a:r>
              <a:rPr lang="en-US" sz="1944">
                <a:solidFill>
                  <a:srgbClr val="FFFFFF"/>
                </a:solidFill>
                <a:latin typeface="Canva Sans Bold"/>
              </a:rPr>
              <a:t>END</a:t>
            </a:r>
          </a:p>
        </p:txBody>
      </p:sp>
      <p:sp>
        <p:nvSpPr>
          <p:cNvPr name="Freeform 40" id="40"/>
          <p:cNvSpPr/>
          <p:nvPr/>
        </p:nvSpPr>
        <p:spPr>
          <a:xfrm flipH="false" flipV="false" rot="0">
            <a:off x="11448039" y="3419835"/>
            <a:ext cx="1613549" cy="790639"/>
          </a:xfrm>
          <a:custGeom>
            <a:avLst/>
            <a:gdLst/>
            <a:ahLst/>
            <a:cxnLst/>
            <a:rect r="r" b="b" t="t" l="l"/>
            <a:pathLst>
              <a:path h="790639" w="1613549">
                <a:moveTo>
                  <a:pt x="0" y="0"/>
                </a:moveTo>
                <a:lnTo>
                  <a:pt x="1613548" y="0"/>
                </a:lnTo>
                <a:lnTo>
                  <a:pt x="1613548" y="790639"/>
                </a:lnTo>
                <a:lnTo>
                  <a:pt x="0" y="7906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11097060" y="3620013"/>
            <a:ext cx="2315507" cy="342659"/>
          </a:xfrm>
          <a:prstGeom prst="rect">
            <a:avLst/>
          </a:prstGeom>
        </p:spPr>
        <p:txBody>
          <a:bodyPr anchor="t" rtlCol="false" tIns="0" lIns="0" bIns="0" rIns="0">
            <a:spAutoFit/>
          </a:bodyPr>
          <a:lstStyle/>
          <a:p>
            <a:pPr algn="ctr">
              <a:lnSpc>
                <a:spcPts val="2722"/>
              </a:lnSpc>
              <a:spcBef>
                <a:spcPct val="0"/>
              </a:spcBef>
            </a:pPr>
            <a:r>
              <a:rPr lang="en-US" sz="1944">
                <a:solidFill>
                  <a:srgbClr val="FFFFFF"/>
                </a:solidFill>
                <a:latin typeface="Canva Sans Bold"/>
              </a:rPr>
              <a:t>PARSER</a:t>
            </a:r>
          </a:p>
        </p:txBody>
      </p:sp>
      <p:sp>
        <p:nvSpPr>
          <p:cNvPr name="Freeform 42" id="42"/>
          <p:cNvSpPr/>
          <p:nvPr/>
        </p:nvSpPr>
        <p:spPr>
          <a:xfrm flipH="false" flipV="false" rot="0">
            <a:off x="12111008" y="3031173"/>
            <a:ext cx="287610" cy="388662"/>
          </a:xfrm>
          <a:custGeom>
            <a:avLst/>
            <a:gdLst/>
            <a:ahLst/>
            <a:cxnLst/>
            <a:rect r="r" b="b" t="t" l="l"/>
            <a:pathLst>
              <a:path h="388662" w="287610">
                <a:moveTo>
                  <a:pt x="0" y="0"/>
                </a:moveTo>
                <a:lnTo>
                  <a:pt x="287610" y="0"/>
                </a:lnTo>
                <a:lnTo>
                  <a:pt x="287610" y="388662"/>
                </a:lnTo>
                <a:lnTo>
                  <a:pt x="0" y="388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12091150" y="4172591"/>
            <a:ext cx="287610" cy="388662"/>
          </a:xfrm>
          <a:custGeom>
            <a:avLst/>
            <a:gdLst/>
            <a:ahLst/>
            <a:cxnLst/>
            <a:rect r="r" b="b" t="t" l="l"/>
            <a:pathLst>
              <a:path h="388662" w="287610">
                <a:moveTo>
                  <a:pt x="0" y="0"/>
                </a:moveTo>
                <a:lnTo>
                  <a:pt x="287610" y="0"/>
                </a:lnTo>
                <a:lnTo>
                  <a:pt x="287610" y="388663"/>
                </a:lnTo>
                <a:lnTo>
                  <a:pt x="0" y="388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2091150" y="5712625"/>
            <a:ext cx="287610" cy="388662"/>
          </a:xfrm>
          <a:custGeom>
            <a:avLst/>
            <a:gdLst/>
            <a:ahLst/>
            <a:cxnLst/>
            <a:rect r="r" b="b" t="t" l="l"/>
            <a:pathLst>
              <a:path h="388662" w="287610">
                <a:moveTo>
                  <a:pt x="0" y="0"/>
                </a:moveTo>
                <a:lnTo>
                  <a:pt x="287610" y="0"/>
                </a:lnTo>
                <a:lnTo>
                  <a:pt x="287610" y="388662"/>
                </a:lnTo>
                <a:lnTo>
                  <a:pt x="0" y="3886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5" id="45"/>
          <p:cNvSpPr/>
          <p:nvPr/>
        </p:nvSpPr>
        <p:spPr>
          <a:xfrm flipH="false" flipV="false" rot="0">
            <a:off x="12111008" y="7409391"/>
            <a:ext cx="287610" cy="388662"/>
          </a:xfrm>
          <a:custGeom>
            <a:avLst/>
            <a:gdLst/>
            <a:ahLst/>
            <a:cxnLst/>
            <a:rect r="r" b="b" t="t" l="l"/>
            <a:pathLst>
              <a:path h="388662" w="287610">
                <a:moveTo>
                  <a:pt x="0" y="0"/>
                </a:moveTo>
                <a:lnTo>
                  <a:pt x="287610" y="0"/>
                </a:lnTo>
                <a:lnTo>
                  <a:pt x="287610" y="388663"/>
                </a:lnTo>
                <a:lnTo>
                  <a:pt x="0" y="3886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4036" y="526036"/>
            <a:ext cx="14248904" cy="1824990"/>
          </a:xfrm>
          <a:prstGeom prst="rect">
            <a:avLst/>
          </a:prstGeom>
        </p:spPr>
        <p:txBody>
          <a:bodyPr anchor="t" rtlCol="false" tIns="0" lIns="0" bIns="0" rIns="0">
            <a:spAutoFit/>
          </a:bodyPr>
          <a:lstStyle/>
          <a:p>
            <a:pPr algn="just">
              <a:lnSpc>
                <a:spcPts val="6930"/>
              </a:lnSpc>
            </a:pPr>
            <a:r>
              <a:rPr lang="en-US" sz="6300" spc="674">
                <a:solidFill>
                  <a:srgbClr val="FFFFFF"/>
                </a:solidFill>
                <a:latin typeface="Public Sans Bold"/>
              </a:rPr>
              <a:t>DATA FLOW DIAGRAM(DFD):</a:t>
            </a:r>
          </a:p>
          <a:p>
            <a:pPr algn="r">
              <a:lnSpc>
                <a:spcPts val="7260"/>
              </a:lnSpc>
            </a:pPr>
          </a:p>
        </p:txBody>
      </p:sp>
      <p:sp>
        <p:nvSpPr>
          <p:cNvPr name="Freeform 5" id="5"/>
          <p:cNvSpPr/>
          <p:nvPr/>
        </p:nvSpPr>
        <p:spPr>
          <a:xfrm flipH="false" flipV="false" rot="0">
            <a:off x="-279761" y="1516281"/>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189302"/>
            <a:ext cx="13284239" cy="7472385"/>
          </a:xfrm>
          <a:custGeom>
            <a:avLst/>
            <a:gdLst/>
            <a:ahLst/>
            <a:cxnLst/>
            <a:rect r="r" b="b" t="t" l="l"/>
            <a:pathLst>
              <a:path h="7472385" w="13284239">
                <a:moveTo>
                  <a:pt x="0" y="0"/>
                </a:moveTo>
                <a:lnTo>
                  <a:pt x="13284239" y="0"/>
                </a:lnTo>
                <a:lnTo>
                  <a:pt x="13284239" y="7472384"/>
                </a:lnTo>
                <a:lnTo>
                  <a:pt x="0" y="7472384"/>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4036" y="526036"/>
            <a:ext cx="14248904" cy="1864995"/>
          </a:xfrm>
          <a:prstGeom prst="rect">
            <a:avLst/>
          </a:prstGeom>
        </p:spPr>
        <p:txBody>
          <a:bodyPr anchor="t" rtlCol="false" tIns="0" lIns="0" bIns="0" rIns="0">
            <a:spAutoFit/>
          </a:bodyPr>
          <a:lstStyle/>
          <a:p>
            <a:pPr algn="just">
              <a:lnSpc>
                <a:spcPts val="7260"/>
              </a:lnSpc>
            </a:pPr>
            <a:r>
              <a:rPr lang="en-US" sz="6600" spc="706">
                <a:solidFill>
                  <a:srgbClr val="FFFFFF"/>
                </a:solidFill>
                <a:latin typeface="Public Sans Bold"/>
              </a:rPr>
              <a:t>ER DIAGRAM:</a:t>
            </a:r>
          </a:p>
          <a:p>
            <a:pPr algn="r">
              <a:lnSpc>
                <a:spcPts val="7260"/>
              </a:lnSpc>
            </a:pPr>
          </a:p>
        </p:txBody>
      </p:sp>
      <p:sp>
        <p:nvSpPr>
          <p:cNvPr name="Freeform 5" id="5"/>
          <p:cNvSpPr/>
          <p:nvPr/>
        </p:nvSpPr>
        <p:spPr>
          <a:xfrm flipH="false" flipV="false" rot="0">
            <a:off x="-279761" y="1516281"/>
            <a:ext cx="6873872" cy="162473"/>
          </a:xfrm>
          <a:custGeom>
            <a:avLst/>
            <a:gdLst/>
            <a:ahLst/>
            <a:cxnLst/>
            <a:rect r="r" b="b" t="t" l="l"/>
            <a:pathLst>
              <a:path h="162473" w="6873872">
                <a:moveTo>
                  <a:pt x="0" y="0"/>
                </a:moveTo>
                <a:lnTo>
                  <a:pt x="6873872" y="0"/>
                </a:lnTo>
                <a:lnTo>
                  <a:pt x="6873872"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2913" y="2009198"/>
            <a:ext cx="13940570" cy="7841571"/>
          </a:xfrm>
          <a:custGeom>
            <a:avLst/>
            <a:gdLst/>
            <a:ahLst/>
            <a:cxnLst/>
            <a:rect r="r" b="b" t="t" l="l"/>
            <a:pathLst>
              <a:path h="7841571" w="13940570">
                <a:moveTo>
                  <a:pt x="0" y="0"/>
                </a:moveTo>
                <a:lnTo>
                  <a:pt x="13940570" y="0"/>
                </a:lnTo>
                <a:lnTo>
                  <a:pt x="13940570" y="7841571"/>
                </a:lnTo>
                <a:lnTo>
                  <a:pt x="0" y="7841571"/>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4983" y="-2415749"/>
            <a:ext cx="4504498" cy="4504498"/>
          </a:xfrm>
          <a:custGeom>
            <a:avLst/>
            <a:gdLst/>
            <a:ahLst/>
            <a:cxnLst/>
            <a:rect r="r" b="b" t="t" l="l"/>
            <a:pathLst>
              <a:path h="4504498" w="4504498">
                <a:moveTo>
                  <a:pt x="0" y="0"/>
                </a:moveTo>
                <a:lnTo>
                  <a:pt x="4504498" y="0"/>
                </a:lnTo>
                <a:lnTo>
                  <a:pt x="4504498" y="4504498"/>
                </a:lnTo>
                <a:lnTo>
                  <a:pt x="0" y="4504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45408" y="7839634"/>
            <a:ext cx="4504498" cy="4504498"/>
          </a:xfrm>
          <a:custGeom>
            <a:avLst/>
            <a:gdLst/>
            <a:ahLst/>
            <a:cxnLst/>
            <a:rect r="r" b="b" t="t" l="l"/>
            <a:pathLst>
              <a:path h="4504498" w="4504498">
                <a:moveTo>
                  <a:pt x="0" y="0"/>
                </a:moveTo>
                <a:lnTo>
                  <a:pt x="4504498" y="0"/>
                </a:lnTo>
                <a:lnTo>
                  <a:pt x="4504498" y="4504499"/>
                </a:lnTo>
                <a:lnTo>
                  <a:pt x="0" y="4504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909776" y="1899150"/>
            <a:ext cx="7008753" cy="8195569"/>
          </a:xfrm>
          <a:custGeom>
            <a:avLst/>
            <a:gdLst/>
            <a:ahLst/>
            <a:cxnLst/>
            <a:rect r="r" b="b" t="t" l="l"/>
            <a:pathLst>
              <a:path h="8195569" w="7008753">
                <a:moveTo>
                  <a:pt x="0" y="0"/>
                </a:moveTo>
                <a:lnTo>
                  <a:pt x="7008753" y="0"/>
                </a:lnTo>
                <a:lnTo>
                  <a:pt x="7008753" y="8195569"/>
                </a:lnTo>
                <a:lnTo>
                  <a:pt x="0" y="8195569"/>
                </a:lnTo>
                <a:lnTo>
                  <a:pt x="0" y="0"/>
                </a:lnTo>
                <a:close/>
              </a:path>
            </a:pathLst>
          </a:custGeom>
          <a:blipFill>
            <a:blip r:embed="rId4"/>
            <a:stretch>
              <a:fillRect l="0" t="0" r="0" b="0"/>
            </a:stretch>
          </a:blipFill>
        </p:spPr>
      </p:sp>
      <p:sp>
        <p:nvSpPr>
          <p:cNvPr name="TextBox 5" id="5"/>
          <p:cNvSpPr txBox="true"/>
          <p:nvPr/>
        </p:nvSpPr>
        <p:spPr>
          <a:xfrm rot="0">
            <a:off x="168246" y="433438"/>
            <a:ext cx="15050775" cy="826135"/>
          </a:xfrm>
          <a:prstGeom prst="rect">
            <a:avLst/>
          </a:prstGeom>
        </p:spPr>
        <p:txBody>
          <a:bodyPr anchor="t" rtlCol="false" tIns="0" lIns="0" bIns="0" rIns="0">
            <a:spAutoFit/>
          </a:bodyPr>
          <a:lstStyle/>
          <a:p>
            <a:pPr algn="just">
              <a:lnSpc>
                <a:spcPts val="6380"/>
              </a:lnSpc>
            </a:pPr>
            <a:r>
              <a:rPr lang="en-US" sz="5800" spc="620">
                <a:solidFill>
                  <a:srgbClr val="FFFFFF"/>
                </a:solidFill>
                <a:latin typeface="Public Sans Bold"/>
              </a:rPr>
              <a:t>PATENT STATUS: PUBLISHED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DAFvjeUVbUU</dc:identifier>
  <dcterms:modified xsi:type="dcterms:W3CDTF">2011-08-01T06:04:30Z</dcterms:modified>
  <cp:revision>1</cp:revision>
  <dc:title>project</dc:title>
</cp:coreProperties>
</file>